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notesMasterIdLst>
    <p:notesMasterId r:id="rId36"/>
  </p:notesMasterIdLst>
  <p:sldIdLst>
    <p:sldId id="377" r:id="rId2"/>
    <p:sldId id="312" r:id="rId3"/>
    <p:sldId id="380" r:id="rId4"/>
    <p:sldId id="379" r:id="rId5"/>
    <p:sldId id="394" r:id="rId6"/>
    <p:sldId id="395" r:id="rId7"/>
    <p:sldId id="388" r:id="rId8"/>
    <p:sldId id="387" r:id="rId9"/>
    <p:sldId id="385" r:id="rId10"/>
    <p:sldId id="384" r:id="rId11"/>
    <p:sldId id="396" r:id="rId12"/>
    <p:sldId id="397" r:id="rId13"/>
    <p:sldId id="398" r:id="rId14"/>
    <p:sldId id="399" r:id="rId15"/>
    <p:sldId id="400" r:id="rId16"/>
    <p:sldId id="401" r:id="rId17"/>
    <p:sldId id="402" r:id="rId18"/>
    <p:sldId id="403" r:id="rId19"/>
    <p:sldId id="405" r:id="rId20"/>
    <p:sldId id="406" r:id="rId21"/>
    <p:sldId id="407" r:id="rId22"/>
    <p:sldId id="408" r:id="rId23"/>
    <p:sldId id="409" r:id="rId24"/>
    <p:sldId id="410" r:id="rId25"/>
    <p:sldId id="411" r:id="rId26"/>
    <p:sldId id="415" r:id="rId27"/>
    <p:sldId id="413" r:id="rId28"/>
    <p:sldId id="414" r:id="rId29"/>
    <p:sldId id="412" r:id="rId30"/>
    <p:sldId id="416" r:id="rId31"/>
    <p:sldId id="417" r:id="rId32"/>
    <p:sldId id="418" r:id="rId33"/>
    <p:sldId id="419" r:id="rId34"/>
    <p:sldId id="311" r:id="rId35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61" autoAdjust="0"/>
    <p:restoredTop sz="94251" autoAdjust="0"/>
  </p:normalViewPr>
  <p:slideViewPr>
    <p:cSldViewPr snapToGrid="0">
      <p:cViewPr varScale="1">
        <p:scale>
          <a:sx n="69" d="100"/>
          <a:sy n="69" d="100"/>
        </p:scale>
        <p:origin x="6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53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C4BC44F4-4CDC-4C62-8BB9-3F598B978E37}" type="datetimeFigureOut">
              <a:rPr lang="fa-IR" smtClean="0"/>
              <a:t>07/12/1447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72A955C9-E5C8-4E78-A03B-D1DA4B5ADF5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18778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A955C9-E5C8-4E78-A03B-D1DA4B5ADF5A}" type="slidenum">
              <a:rPr lang="fa-IR" smtClean="0"/>
              <a:t>34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90601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FE0A89B-487A-4D97-9425-966AE65416E1}" type="datetime1">
              <a:rPr lang="en-US" smtClean="0"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CC475A-FC22-4BB2-81DE-26878B72C70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5724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6B8A2-99D4-4F3D-B6A6-47816F3DBC19}" type="datetime1">
              <a:rPr lang="en-US" smtClean="0"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435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3AD3-3F60-44C1-9A43-3970E7F66084}" type="datetime1">
              <a:rPr lang="en-US" smtClean="0"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83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5D0E2-03E6-4F22-AC38-6B86F5DBE4B3}" type="datetime1">
              <a:rPr lang="en-US" smtClean="0"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038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20DAB-907B-4766-AF4D-F5D2CA149326}" type="datetime1">
              <a:rPr lang="en-US" smtClean="0"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7511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9188C-29FC-46FB-8F21-2E76D8A54EFB}" type="datetime1">
              <a:rPr lang="en-US" smtClean="0"/>
              <a:t>5/23/2026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492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73D00-7719-47DE-A8CC-8E263683CA34}" type="datetime1">
              <a:rPr lang="en-US" smtClean="0"/>
              <a:t>5/23/2026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047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509E-E63D-4C22-A9E6-28383A1BF104}" type="datetime1">
              <a:rPr lang="en-US" smtClean="0"/>
              <a:t>5/23/2026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959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F6CB8-8883-4D72-A0E3-501B38F8B469}" type="datetime1">
              <a:rPr lang="en-US" smtClean="0"/>
              <a:t>5/23/2026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60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E9A01-D40E-404F-92AA-FD03A113D10D}" type="datetime1">
              <a:rPr lang="en-US" smtClean="0"/>
              <a:t>5/23/2026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300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C0945-037C-448F-8D5A-D2C3125DAD66}" type="datetime1">
              <a:rPr lang="en-US" smtClean="0"/>
              <a:t>5/23/2026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948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139EB2C4-710B-49FB-9559-6AB673CA880C}" type="datetime1">
              <a:rPr lang="en-US" smtClean="0"/>
              <a:t>5/23/2026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0D93043-7FEB-4503-B854-987A66AF057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23525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tx1"/>
        </a:buClr>
        <a:buSzPct val="80000"/>
        <a:buFont typeface="Corbe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7591" y="1873424"/>
            <a:ext cx="10789919" cy="3012831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a-IR" sz="4200" dirty="0">
                <a:solidFill>
                  <a:schemeClr val="bg2">
                    <a:lumMod val="25000"/>
                  </a:schemeClr>
                </a:solidFill>
                <a:effectLst/>
                <a:cs typeface="B Titr" panose="00000700000000000000" pitchFamily="2" charset="-78"/>
              </a:rPr>
              <a:t>دستورالعمل</a:t>
            </a:r>
            <a:br>
              <a:rPr lang="fa-IR" sz="4200" dirty="0">
                <a:solidFill>
                  <a:schemeClr val="bg2">
                    <a:lumMod val="25000"/>
                  </a:schemeClr>
                </a:solidFill>
                <a:effectLst/>
                <a:cs typeface="B Titr" panose="00000700000000000000" pitchFamily="2" charset="-78"/>
              </a:rPr>
            </a:br>
            <a:r>
              <a:rPr lang="fa-IR" sz="4200" dirty="0">
                <a:solidFill>
                  <a:schemeClr val="bg2">
                    <a:lumMod val="25000"/>
                  </a:schemeClr>
                </a:solidFill>
                <a:cs typeface="B Titr" panose="00000700000000000000" pitchFamily="2" charset="-78"/>
              </a:rPr>
              <a:t>برنامه ملی پزشک خانواده و نظام ارجاع</a:t>
            </a:r>
            <a:br>
              <a:rPr lang="fa-IR" sz="4200" dirty="0">
                <a:solidFill>
                  <a:schemeClr val="bg2">
                    <a:lumMod val="25000"/>
                  </a:schemeClr>
                </a:solidFill>
                <a:cs typeface="B Titr" panose="00000700000000000000" pitchFamily="2" charset="-78"/>
              </a:rPr>
            </a:br>
            <a:r>
              <a:rPr lang="fa-IR" sz="4200" dirty="0">
                <a:solidFill>
                  <a:schemeClr val="bg2">
                    <a:lumMod val="25000"/>
                  </a:schemeClr>
                </a:solidFill>
                <a:cs typeface="B Titr" panose="00000700000000000000" pitchFamily="2" charset="-78"/>
              </a:rPr>
              <a:t>نسخه 03 </a:t>
            </a:r>
            <a:endParaRPr lang="en-US" sz="4200" dirty="0">
              <a:solidFill>
                <a:schemeClr val="bg2">
                  <a:lumMod val="25000"/>
                </a:schemeClr>
              </a:solidFill>
              <a:cs typeface="B Titr" panose="00000700000000000000" pitchFamily="2" charset="-78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F8C380C-7D5A-CB25-A54D-EC8BF80583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847" y="566376"/>
            <a:ext cx="1883409" cy="141255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12" y="275956"/>
            <a:ext cx="996699" cy="996699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524" y="275956"/>
            <a:ext cx="1377497" cy="108721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3B56F7-10CB-8D70-EF1F-31E309354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062652" y="5082951"/>
            <a:ext cx="60197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spcBef>
                <a:spcPts val="600"/>
              </a:spcBef>
              <a:spcAft>
                <a:spcPts val="600"/>
              </a:spcAft>
            </a:pPr>
            <a:r>
              <a:rPr lang="fa-IR" sz="2000" dirty="0">
                <a:solidFill>
                  <a:schemeClr val="bg2">
                    <a:lumMod val="25000"/>
                  </a:schemeClr>
                </a:solidFill>
                <a:cs typeface="B Titr" panose="00000700000000000000" pitchFamily="2" charset="-78"/>
              </a:rPr>
              <a:t>وزارت بهداشت، درمان و آموزش پزشکی</a:t>
            </a:r>
          </a:p>
          <a:p>
            <a:pPr algn="ctr" rtl="1">
              <a:spcBef>
                <a:spcPts val="600"/>
              </a:spcBef>
              <a:spcAft>
                <a:spcPts val="600"/>
              </a:spcAft>
            </a:pPr>
            <a:r>
              <a:rPr lang="fa-IR" sz="2000" dirty="0">
                <a:solidFill>
                  <a:schemeClr val="bg2">
                    <a:lumMod val="25000"/>
                  </a:schemeClr>
                </a:solidFill>
                <a:cs typeface="B Titr" panose="00000700000000000000" pitchFamily="2" charset="-78"/>
              </a:rPr>
              <a:t>معاونت درمان- مرکز مدیریت بیمارستانی و تعالی خدمات بالینی</a:t>
            </a:r>
          </a:p>
          <a:p>
            <a:pPr algn="ctr" rtl="1">
              <a:spcBef>
                <a:spcPts val="600"/>
              </a:spcBef>
              <a:spcAft>
                <a:spcPts val="600"/>
              </a:spcAft>
            </a:pPr>
            <a:r>
              <a:rPr lang="fa-IR" sz="2000" dirty="0">
                <a:solidFill>
                  <a:schemeClr val="bg2">
                    <a:lumMod val="25000"/>
                  </a:schemeClr>
                </a:solidFill>
                <a:cs typeface="B Titr" panose="00000700000000000000" pitchFamily="2" charset="-78"/>
              </a:rPr>
              <a:t>اردیبهشت 1405</a:t>
            </a:r>
            <a:endParaRPr lang="en-US" sz="2000" dirty="0">
              <a:solidFill>
                <a:schemeClr val="bg2">
                  <a:lumMod val="25000"/>
                </a:schemeClr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81886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3" y="366468"/>
            <a:ext cx="773400" cy="773400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23" y="1139868"/>
            <a:ext cx="10628050" cy="5470252"/>
          </a:xfrm>
        </p:spPr>
      </p:pic>
      <p:sp>
        <p:nvSpPr>
          <p:cNvPr id="8" name="Title 12"/>
          <p:cNvSpPr txBox="1">
            <a:spLocks/>
          </p:cNvSpPr>
          <p:nvPr/>
        </p:nvSpPr>
        <p:spPr>
          <a:xfrm>
            <a:off x="487680" y="268224"/>
            <a:ext cx="1130936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a-IR" sz="30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نمونه </a:t>
            </a:r>
            <a:r>
              <a:rPr lang="fa-IR" sz="3000" b="1" dirty="0" err="1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رادار</a:t>
            </a:r>
            <a:r>
              <a:rPr lang="fa-IR" sz="30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 میانگین زمانی (دقیقه) نزدیک ترین مقصد ارجاع تخصص انتخابی</a:t>
            </a:r>
            <a:endParaRPr lang="en-US" sz="3000" dirty="0">
              <a:solidFill>
                <a:schemeClr val="accent1">
                  <a:lumMod val="75000"/>
                </a:schemeClr>
              </a:solidFill>
              <a:cs typeface="B Mitra" panose="00000400000000000000" pitchFamily="2" charset="-78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99D6E9-4838-DFE5-F1D1-3CF283E9C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6071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77F99-51D7-4810-9D1B-72C37A772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904441-49C2-D09F-0807-0B682477F7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956" y="1321574"/>
            <a:ext cx="11311003" cy="4969058"/>
          </a:xfrm>
        </p:spPr>
        <p:txBody>
          <a:bodyPr>
            <a:normAutofit fontScale="77500" lnSpcReduction="20000"/>
          </a:bodyPr>
          <a:lstStyle/>
          <a:p>
            <a:pPr marL="46037" indent="0" algn="just" rtl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a-IR" sz="2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ج- 2- 1) فرآیند ارجاع بیماران در سطح دو و سه ...</a:t>
            </a:r>
          </a:p>
          <a:p>
            <a:pPr marL="396875" indent="-350838" algn="just" rt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تعریف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ظرفیت بخش سرپایی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جهت نظام ارجاع به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تفکیک پزشکان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شاغل در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نوبت کاری های مختلف کلینیک های ویژه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درمانگاه ها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</a:t>
            </a:r>
            <a:r>
              <a:rPr lang="fa-IR" sz="31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سامانه نوبت دهی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متناسب با </a:t>
            </a:r>
            <a:r>
              <a:rPr lang="fa-IR" sz="31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نیاز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و </a:t>
            </a:r>
            <a:r>
              <a:rPr lang="fa-IR" sz="31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تعداد بیماران ارجاعی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توسط رئیس مرکز با هماهنگی معاونت درمان دانشگاه/دانشکده های علوم پزشکی صورت می گیرد. </a:t>
            </a:r>
          </a:p>
          <a:p>
            <a:pPr marL="396875" indent="-350838" algn="just" rt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مراکز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ملکی تامین اجتماعی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این موضوع با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هماهنگی مدیر درمان تامین اجتماعی استان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با هماهنگی کامل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ستاد اجرایی شهرستان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انجام می شود.</a:t>
            </a:r>
          </a:p>
          <a:p>
            <a:pPr marL="396875" indent="-350838" algn="just" rt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پس از ویزیت براساس تشخیص پزشک برای بیمار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دارو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و یا خدمات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پاراکلینیک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تجویز و یا بیمار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بستری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(سطح سه) می گردد.</a:t>
            </a:r>
          </a:p>
          <a:p>
            <a:pPr marL="396875" indent="-350838" algn="just" rt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ممکن است در قالب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ارجاع افقی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بیمار به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متخصصین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دیگر یا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فوق تخصص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ارجاع شود.</a:t>
            </a:r>
          </a:p>
          <a:p>
            <a:pPr marL="396875" indent="-350838" algn="just" rt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پس از انجام اقدامات درمانی سرپایی در سطح دو، </a:t>
            </a:r>
            <a:r>
              <a:rPr lang="fa-IR" sz="31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بازخورد خدمات ارائه شده توسط هر پزشک به پزشک خانواده بیمار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به صورت الکترونیکی و در </a:t>
            </a:r>
            <a:r>
              <a:rPr lang="fa-IR" sz="31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لحظه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ارسال می شود.</a:t>
            </a: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22E0920E-429A-CD3B-0769-7F4A05373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834" y="271398"/>
            <a:ext cx="11409248" cy="730685"/>
          </a:xfrm>
        </p:spPr>
        <p:txBody>
          <a:bodyPr>
            <a:normAutofit/>
          </a:bodyPr>
          <a:lstStyle/>
          <a:p>
            <a:pPr algn="r"/>
            <a:r>
              <a:rPr lang="fa-IR" sz="36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سطح دو و سه ارائه خدمت ....</a:t>
            </a:r>
            <a:endParaRPr lang="en-US" sz="3200" dirty="0">
              <a:solidFill>
                <a:schemeClr val="accent1">
                  <a:lumMod val="75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1447AD-2387-9C2D-8AB5-6A7931A2E6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3" y="366468"/>
            <a:ext cx="773400" cy="773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6EB350-B31D-A3EB-4F36-31C7BF5F9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5385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1E4D3-D5D3-2A8C-C96C-208E5AF27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C21676-E180-3B99-8D18-79528DE90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956" y="1321574"/>
            <a:ext cx="11311003" cy="4969058"/>
          </a:xfrm>
        </p:spPr>
        <p:txBody>
          <a:bodyPr>
            <a:normAutofit fontScale="85000" lnSpcReduction="20000"/>
          </a:bodyPr>
          <a:lstStyle/>
          <a:p>
            <a:pPr marL="46037" indent="0" algn="just" rtl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a-IR" sz="2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ج- 2- 1) فرآیند ارجاع بیماران در سطح دو و سه ...</a:t>
            </a:r>
          </a:p>
          <a:p>
            <a:pPr marL="396875" indent="-350838" algn="just" rt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ارجاع افقی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می تواند به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متخصصین سایر رشته های تخصصی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یا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فوق تخصص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صورت پذیرد. </a:t>
            </a:r>
          </a:p>
          <a:p>
            <a:pPr marL="396875" indent="-350838" algn="just" rt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پزشک متخصص در سطح دوم امکان ارجاع به </a:t>
            </a:r>
            <a:r>
              <a:rPr lang="fa-IR" sz="31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پزشک هم رشته هم سطح را ندارد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در صورت ارجاع، </a:t>
            </a:r>
            <a:r>
              <a:rPr lang="fa-IR" sz="31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تعرفه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</a:t>
            </a:r>
            <a:r>
              <a:rPr lang="fa-IR" sz="31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ویزیت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و </a:t>
            </a:r>
            <a:r>
              <a:rPr lang="fa-IR" sz="31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مشوق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ارجاع صرفاً به </a:t>
            </a:r>
            <a:r>
              <a:rPr lang="fa-IR" sz="31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پزشک ارجاع گیرنده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(پزشک دوم) پرداخت می گردد.</a:t>
            </a:r>
          </a:p>
          <a:p>
            <a:pPr marL="396875" indent="-350838" algn="just" rt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پرداخت مشوق های بازخورد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به مرکز طرف قرارداد در سطح دو و سه ارائه خدمت منوط به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ثبت و ارسال بازخورد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می باشد.</a:t>
            </a:r>
          </a:p>
          <a:p>
            <a:pPr marL="396875" indent="-350838" algn="just" rt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صورت ارجاع بیمار به سطح دو با رعایت سطح بندی و براساس نقشه ارجاع و نیاز به ادامه درمان، </a:t>
            </a:r>
            <a:r>
              <a:rPr lang="fa-IR" sz="31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صرفاً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برای </a:t>
            </a:r>
            <a:r>
              <a:rPr lang="fa-IR" sz="31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بیماران خاص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</a:t>
            </a:r>
            <a:r>
              <a:rPr lang="fa-IR" sz="31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نادر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و </a:t>
            </a:r>
            <a:r>
              <a:rPr lang="fa-IR" sz="31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صعب</a:t>
            </a:r>
            <a:r>
              <a:rPr lang="fa-IR" sz="26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</a:t>
            </a:r>
            <a:r>
              <a:rPr lang="fa-IR" sz="31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العلاج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در صورت نیاز به تداوم خدمات، نیاز به </a:t>
            </a:r>
            <a:r>
              <a:rPr lang="fa-IR" sz="31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ارجاعات بعدی توسط پزشک خانواده وجود ندارد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و نوبت گیری برای </a:t>
            </a:r>
            <a:r>
              <a:rPr lang="fa-IR" sz="31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ویزیت های آتی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توسط </a:t>
            </a:r>
            <a:r>
              <a:rPr lang="fa-IR" sz="31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ایستگاه ارجاع سطح دو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یا </a:t>
            </a:r>
            <a:r>
              <a:rPr lang="fa-IR" sz="31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پزشک خانواده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انجام می شود.</a:t>
            </a: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2A1B5744-B1E7-F3D2-335C-D530B52A4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834" y="271398"/>
            <a:ext cx="11409248" cy="730685"/>
          </a:xfrm>
        </p:spPr>
        <p:txBody>
          <a:bodyPr>
            <a:normAutofit/>
          </a:bodyPr>
          <a:lstStyle/>
          <a:p>
            <a:pPr algn="r"/>
            <a:r>
              <a:rPr lang="fa-IR" sz="36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سطح دو و سه ارائه خدمت ....</a:t>
            </a:r>
            <a:endParaRPr lang="en-US" sz="3200" dirty="0">
              <a:solidFill>
                <a:schemeClr val="accent1">
                  <a:lumMod val="75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D8BB81-49B1-C12C-C7FC-5BF6BEDFE1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3" y="366468"/>
            <a:ext cx="773400" cy="773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450B5BE-F99D-5C92-86D9-0951318C1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863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1CC43-A0A3-8B77-8584-6B9652C74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595CE5-EFB5-130F-172B-7FCF05C16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956" y="1321574"/>
            <a:ext cx="11311003" cy="4969058"/>
          </a:xfrm>
        </p:spPr>
        <p:txBody>
          <a:bodyPr>
            <a:normAutofit fontScale="85000" lnSpcReduction="20000"/>
          </a:bodyPr>
          <a:lstStyle/>
          <a:p>
            <a:pPr marL="46037" indent="0" algn="just" rtl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a-IR" sz="2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ج- 2- 1) فرآیند ارجاع بیماران در سطح دو و سه ...</a:t>
            </a:r>
          </a:p>
          <a:p>
            <a:pPr marL="396875" indent="-350838" algn="just" rt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ارجاع به خود </a:t>
            </a:r>
            <a:r>
              <a:rPr lang="fa-IR" sz="31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صرفاً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تا زمان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تشخیص قطعی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 حداکثر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تا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 دو ویزیت بعدی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مجاز است و ادامه درمان نیز به تائید پزشک خانواده نیاز دارد.</a:t>
            </a:r>
          </a:p>
          <a:p>
            <a:pPr marL="46037" indent="0" algn="just" rt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a-IR" sz="31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تبصره: </a:t>
            </a:r>
            <a:r>
              <a:rPr lang="fa-IR" sz="31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ارجاع به خود در سطح دو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موارد درمان مرتبط با بیماری خاص، نادر و صعب العلاج برای بیماریهای </a:t>
            </a:r>
            <a:r>
              <a:rPr lang="fa-IR" sz="31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تحت پوشش صندوق بیماریهای خاص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و </a:t>
            </a:r>
            <a:r>
              <a:rPr lang="fa-IR" sz="31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صعب العلاج و نازایی و ناباروری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تا </a:t>
            </a:r>
            <a:r>
              <a:rPr lang="fa-IR" sz="31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پایان دوره درمان بلامانع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است.</a:t>
            </a:r>
          </a:p>
          <a:p>
            <a:pPr marL="396875" indent="-350838" algn="just" rt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صورت </a:t>
            </a:r>
            <a:r>
              <a:rPr lang="fa-IR" sz="31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نیاز به بستری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بیمار بر اساس تشخیص پزشک سطح دو، پزشک معالج نسبت به ثبت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دستور بستری الکترونیک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سامانه های مربوطه اقدام می نماید.</a:t>
            </a:r>
          </a:p>
          <a:p>
            <a:pPr marL="396875" indent="-350838" algn="just" rt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بیماران </a:t>
            </a:r>
            <a:r>
              <a:rPr lang="fa-IR" sz="31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نیازمند به بستری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طبق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تشخیص پزشک سطح دو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یا با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مراجعه مستقیم به اورژانس و تعیین سطح تریاژ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پس از احراز وضعیت نظام ارجاع مشمول بهره مندی از مشوق های کاهش خودپرداخت بستری خواهند بود.</a:t>
            </a: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4D6DCDC6-3758-40B8-315F-23D0C9319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834" y="271398"/>
            <a:ext cx="11409248" cy="730685"/>
          </a:xfrm>
        </p:spPr>
        <p:txBody>
          <a:bodyPr>
            <a:normAutofit/>
          </a:bodyPr>
          <a:lstStyle/>
          <a:p>
            <a:pPr algn="r"/>
            <a:r>
              <a:rPr lang="fa-IR" sz="36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سطح دو و سه ارائه خدمت ....</a:t>
            </a:r>
            <a:endParaRPr lang="en-US" sz="3200" dirty="0">
              <a:solidFill>
                <a:schemeClr val="accent1">
                  <a:lumMod val="75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49DF7E-94B1-5524-FCB7-5ABA601853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3" y="366468"/>
            <a:ext cx="773400" cy="773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705E507-EB25-3168-4DC4-5644DBB49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372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0B08EC-7695-C347-C902-ECCF7D4BE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6D125E-5DAA-2959-1EEC-1F957E11EE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956" y="1321574"/>
            <a:ext cx="11311003" cy="4969058"/>
          </a:xfrm>
        </p:spPr>
        <p:txBody>
          <a:bodyPr>
            <a:normAutofit fontScale="70000" lnSpcReduction="20000"/>
          </a:bodyPr>
          <a:lstStyle/>
          <a:p>
            <a:pPr marL="46037" indent="0" algn="just" rtl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a-IR" sz="34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ج- 2- 1) فرآیند ارجاع بیماران در سطح دو و سه ...</a:t>
            </a:r>
          </a:p>
          <a:p>
            <a:pPr marL="396875" indent="-350838" algn="just" rtl="1">
              <a:lnSpc>
                <a:spcPct val="134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واحد </a:t>
            </a:r>
            <a:r>
              <a:rPr lang="fa-IR" sz="38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پذیرش بیمارستان 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</a:t>
            </a:r>
            <a:r>
              <a:rPr lang="fa-IR" sz="38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بدو پذیرش 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می بایست </a:t>
            </a:r>
            <a:r>
              <a:rPr lang="fa-IR" sz="38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الزامات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مورد نیاز جهت برخورداری بیمار از پوشش های بیمه ای و حمایتی را به بیمار توضیح داده و نسبت به تشکیل پرونده بستری اقدام نماید.</a:t>
            </a:r>
          </a:p>
          <a:p>
            <a:pPr marL="396875" indent="-350838" algn="just" rtl="1">
              <a:lnSpc>
                <a:spcPct val="134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</a:t>
            </a:r>
            <a:r>
              <a:rPr lang="fa-IR" sz="38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اعمال تخفیف ارجاع 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پس از پذیرش بستری بیمار برای </a:t>
            </a:r>
            <a:r>
              <a:rPr lang="fa-IR" sz="38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بیماران غیرارجاعی از مسیر سطح یک امکانپذیر نیست 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(</a:t>
            </a:r>
            <a:r>
              <a:rPr lang="fa-IR" sz="38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به استثنای موارد پذیرش از طریق بخش اورژانس با سطح تریاژ ۱ تا ۳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)</a:t>
            </a:r>
          </a:p>
          <a:p>
            <a:pPr marL="396875" indent="-350838" algn="just" rtl="1">
              <a:lnSpc>
                <a:spcPct val="134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a-IR" sz="39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درج یک نسخه 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از </a:t>
            </a:r>
            <a:r>
              <a:rPr lang="fa-IR" sz="39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خلاصه پرونده بستری بیماران 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به صورت </a:t>
            </a:r>
            <a:r>
              <a:rPr lang="fa-IR" sz="39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الکترونیکی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توسط بیمارستان برای </a:t>
            </a:r>
            <a:r>
              <a:rPr lang="fa-IR" sz="39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پزشک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</a:t>
            </a:r>
            <a:r>
              <a:rPr lang="fa-IR" sz="39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خانواده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در قالب پرونده الکترونیک سلامت الزامی است. </a:t>
            </a:r>
            <a:r>
              <a:rPr lang="fa-IR" sz="39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پرداخت مشوق بستری 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توسط سازمانهای بیمه گر منوط به بازخورد از طریق </a:t>
            </a:r>
            <a:r>
              <a:rPr lang="fa-IR" sz="39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خلاصه پرونده بستری 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خواهد بود.</a:t>
            </a: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78282052-A418-41B0-D7F7-26F73EB5C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834" y="271398"/>
            <a:ext cx="11409248" cy="730685"/>
          </a:xfrm>
        </p:spPr>
        <p:txBody>
          <a:bodyPr>
            <a:normAutofit/>
          </a:bodyPr>
          <a:lstStyle/>
          <a:p>
            <a:pPr algn="r"/>
            <a:r>
              <a:rPr lang="fa-IR" sz="36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سطح دو و سه ارائه خدمت ....</a:t>
            </a:r>
            <a:endParaRPr lang="en-US" sz="3200" dirty="0">
              <a:solidFill>
                <a:schemeClr val="accent1">
                  <a:lumMod val="75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B7C36F-701E-2CFD-E408-8B710F69A6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3" y="366468"/>
            <a:ext cx="773400" cy="773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A19835-61D4-C397-BE86-4C7454CD4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76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713D1-59D4-AE1B-D751-552DD3203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8550319-F866-4C7E-7E24-74BBD0BFB5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890" y="1320800"/>
            <a:ext cx="6133683" cy="4970463"/>
          </a:xfrm>
          <a:prstGeom prst="rect">
            <a:avLst/>
          </a:prstGeom>
        </p:spPr>
      </p:pic>
      <p:sp>
        <p:nvSpPr>
          <p:cNvPr id="4" name="Title 12">
            <a:extLst>
              <a:ext uri="{FF2B5EF4-FFF2-40B4-BE49-F238E27FC236}">
                <a16:creationId xmlns:a16="http://schemas.microsoft.com/office/drawing/2014/main" id="{D6A7F90F-8F54-414F-1793-9FAF4A8DB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834" y="271398"/>
            <a:ext cx="11409248" cy="730685"/>
          </a:xfrm>
        </p:spPr>
        <p:txBody>
          <a:bodyPr>
            <a:normAutofit/>
          </a:bodyPr>
          <a:lstStyle/>
          <a:p>
            <a:pPr algn="r"/>
            <a:r>
              <a:rPr lang="fa-IR" sz="36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سطح دو و سه ارائه خدمت ....</a:t>
            </a:r>
            <a:endParaRPr lang="en-US" sz="3200" dirty="0">
              <a:solidFill>
                <a:schemeClr val="accent1">
                  <a:lumMod val="75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37096E-1C84-AB5D-BCE8-85D15DC63B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3" y="366468"/>
            <a:ext cx="773400" cy="773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756272-3E47-F9BF-2182-E05673068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1500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E50DD-96F3-EAC0-C2E3-C1458DC29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308095-EE10-2AE8-A004-62F6A3F4AC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956" y="1321574"/>
            <a:ext cx="11311003" cy="5169958"/>
          </a:xfrm>
        </p:spPr>
        <p:txBody>
          <a:bodyPr>
            <a:normAutofit fontScale="55000" lnSpcReduction="20000"/>
          </a:bodyPr>
          <a:lstStyle/>
          <a:p>
            <a:pPr marL="46037" indent="0" algn="just" rtl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a-IR" sz="51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ج- 2- 2) سازوکار به کارگیری پزشکان سطح دو و سه:</a:t>
            </a:r>
          </a:p>
          <a:p>
            <a:pPr marL="46037" indent="0" algn="just" rtl="1">
              <a:lnSpc>
                <a:spcPct val="134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a-IR" sz="3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پزشکان متخصص و فوق تخصص در سطح دو و سه ارائه خدمت در </a:t>
            </a:r>
            <a:r>
              <a:rPr lang="fa-IR" sz="3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دو گروه </a:t>
            </a:r>
            <a:r>
              <a:rPr lang="fa-IR" sz="3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تعریف می گردند:</a:t>
            </a:r>
          </a:p>
          <a:p>
            <a:pPr marL="396875" indent="-350838" algn="just" rtl="1">
              <a:lnSpc>
                <a:spcPct val="134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fa-IR" sz="3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الف) </a:t>
            </a:r>
            <a:r>
              <a:rPr lang="fa-IR" sz="3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گروه اول 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شامل </a:t>
            </a:r>
            <a:r>
              <a:rPr lang="fa-IR" sz="3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حداقل هشت رشته تخصصی کودکان</a:t>
            </a:r>
            <a:r>
              <a:rPr lang="fa-IR" sz="3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</a:t>
            </a:r>
            <a:r>
              <a:rPr lang="fa-IR" sz="3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زنان و زایمان</a:t>
            </a:r>
            <a:r>
              <a:rPr lang="fa-IR" sz="3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</a:t>
            </a:r>
            <a:r>
              <a:rPr lang="fa-IR" sz="3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داخلی</a:t>
            </a:r>
            <a:r>
              <a:rPr lang="fa-IR" sz="3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</a:t>
            </a:r>
            <a:r>
              <a:rPr lang="fa-IR" sz="3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جراحی عمومی</a:t>
            </a:r>
            <a:r>
              <a:rPr lang="fa-IR" sz="3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</a:t>
            </a:r>
            <a:r>
              <a:rPr lang="fa-IR" sz="3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بیهوشی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</a:t>
            </a:r>
            <a:r>
              <a:rPr lang="fa-IR" sz="3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پاتولوژی (یا</a:t>
            </a:r>
            <a:r>
              <a:rPr lang="en-GB" sz="3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Ph.D</a:t>
            </a:r>
            <a:r>
              <a:rPr lang="en-GB" sz="3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</a:t>
            </a:r>
            <a:r>
              <a:rPr lang="fa-IR" sz="3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مجاز با رعایت آیین نامه مربوطه)، رادیولوژی و بیماریهای قلب و عروق 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که </a:t>
            </a:r>
            <a:r>
              <a:rPr lang="fa-IR" sz="38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الزاماً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به صورت </a:t>
            </a:r>
            <a:r>
              <a:rPr lang="fa-IR" sz="3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تمام وقت جغرافیایی 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فعالیت نمایند. دانشگاه/ دانشکده های علوم پزشکی می بایست برای </a:t>
            </a:r>
            <a:r>
              <a:rPr lang="fa-IR" sz="3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تمامی ایام هفته 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به طور </a:t>
            </a:r>
            <a:r>
              <a:rPr lang="fa-IR" sz="3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۲۴ ساعته 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نسبت به تامین این گروه از متخصصین در مراکز درمانی مجری برنامه اقدام نماید.</a:t>
            </a:r>
          </a:p>
          <a:p>
            <a:pPr marL="396875" indent="-350838" algn="just" rtl="1">
              <a:lnSpc>
                <a:spcPct val="134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fa-IR" sz="3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ب) </a:t>
            </a:r>
            <a:r>
              <a:rPr lang="fa-IR" sz="3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گروه دوم 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متخصصین در رشته های </a:t>
            </a:r>
            <a:r>
              <a:rPr lang="fa-IR" sz="3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بیماریهای مغز و اعصاب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</a:t>
            </a:r>
            <a:r>
              <a:rPr lang="fa-IR" sz="3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ارتوپدی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</a:t>
            </a:r>
            <a:r>
              <a:rPr lang="fa-IR" sz="3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جراحی مغز و اعصاب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</a:t>
            </a:r>
            <a:r>
              <a:rPr lang="fa-IR" sz="3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بیماریهای پوست و مو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</a:t>
            </a:r>
            <a:r>
              <a:rPr lang="fa-IR" sz="3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بیماریهای عفونی و گرمسیری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</a:t>
            </a:r>
            <a:r>
              <a:rPr lang="fa-IR" sz="3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جراحی کلیه و مجاری ادراری، چشم پزشکی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</a:t>
            </a:r>
            <a:r>
              <a:rPr lang="fa-IR" sz="3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روانپزشکی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</a:t>
            </a:r>
            <a:r>
              <a:rPr lang="fa-IR" sz="3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طب فیزیکی و توانبخشی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</a:t>
            </a:r>
            <a:r>
              <a:rPr lang="fa-IR" sz="3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گوش، حلق و بینی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و </a:t>
            </a:r>
            <a:r>
              <a:rPr lang="fa-IR" sz="3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جراحی سر و گردن 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</a:t>
            </a:r>
            <a:r>
              <a:rPr lang="fa-IR" sz="3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رشته های فوق تخصصی 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است که </a:t>
            </a:r>
            <a:r>
              <a:rPr lang="fa-IR" sz="3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نیازسنجی جهت به کارگیری این پزشکان براساس ضوابط پزشکان گروه اول (تمام وقت جغرافیایی)، 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براساس </a:t>
            </a:r>
            <a:r>
              <a:rPr lang="fa-IR" sz="3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نرخ بیماردهی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</a:t>
            </a:r>
            <a:r>
              <a:rPr lang="fa-IR" sz="3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بیماریهای شایع 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</a:t>
            </a:r>
            <a:r>
              <a:rPr lang="fa-IR" sz="3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شرایط شهرستان 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منوط به رعایت </a:t>
            </a:r>
            <a:r>
              <a:rPr lang="fa-IR" sz="3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سطح بندی 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تخصصی و </a:t>
            </a:r>
            <a:r>
              <a:rPr lang="fa-IR" sz="3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حداقل تعداد تخت 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</a:t>
            </a:r>
            <a:r>
              <a:rPr lang="fa-IR" sz="3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خدمات مورد نیاز 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به </a:t>
            </a:r>
            <a:r>
              <a:rPr lang="fa-IR" sz="3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درخواست دانشگاه/ دانشکده های علوم پزشکی 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مربوطه با </a:t>
            </a:r>
            <a:r>
              <a:rPr lang="fa-IR" sz="3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تایید معاونت درمان وزارت </a:t>
            </a:r>
            <a:r>
              <a:rPr lang="fa-IR" sz="3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خواهد بود.</a:t>
            </a: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6C372607-3AFD-7078-F7B0-510CA350F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834" y="271398"/>
            <a:ext cx="11409248" cy="730685"/>
          </a:xfrm>
        </p:spPr>
        <p:txBody>
          <a:bodyPr>
            <a:normAutofit/>
          </a:bodyPr>
          <a:lstStyle/>
          <a:p>
            <a:pPr algn="r"/>
            <a:r>
              <a:rPr lang="fa-IR" sz="36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سطح دو و سه ارائه خدمت ....</a:t>
            </a:r>
            <a:endParaRPr lang="en-US" sz="3200" dirty="0">
              <a:solidFill>
                <a:schemeClr val="accent1">
                  <a:lumMod val="75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6089B7-C5FE-EDBB-5066-F3E28358B3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3" y="366468"/>
            <a:ext cx="773400" cy="773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C55E679-2AB7-4F89-A8F6-66283163B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6598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4CFFF-0D04-09CF-897F-7AA69D945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872E4F-87BA-D791-51BA-3633B324CD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956" y="1321574"/>
            <a:ext cx="11311003" cy="5169958"/>
          </a:xfrm>
        </p:spPr>
        <p:txBody>
          <a:bodyPr>
            <a:normAutofit fontScale="25000" lnSpcReduction="20000"/>
          </a:bodyPr>
          <a:lstStyle/>
          <a:p>
            <a:pPr marL="46037" indent="0" algn="just" rtl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a-IR" sz="9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ج- 2- 2) سازوکار به کارگیری پزشکان سطح دو و سه ...</a:t>
            </a:r>
          </a:p>
          <a:p>
            <a:pPr marL="396875" indent="-350838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حداقل پانزده پزشک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(</a:t>
            </a: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شامل دو پزشک از تخصص های کودکان، زنان و زایمان، داخلی، جراحی عمومی، بیهوشی، رادیولوژی و بیماریهای قلب و عروق و یک متخصص پاتولوژی یا</a:t>
            </a:r>
            <a:r>
              <a:rPr lang="en-GB" sz="96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Ph.D </a:t>
            </a: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مجاز با رعایت آیین نامه مربوطه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) برای فرایند ارجاع مورد نیاز می باشد. </a:t>
            </a:r>
          </a:p>
          <a:p>
            <a:pPr marL="396875" indent="-350838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بکارگیری </a:t>
            </a:r>
            <a:r>
              <a:rPr lang="fa-IR" sz="9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بیش از پانزده نفر متخصص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(بیش از ۲ نفر از هر گروه تخصصی) صرفاً </a:t>
            </a: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متناسب با نیاز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رعایت </a:t>
            </a: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تعادل منابع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</a:t>
            </a: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مصارف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صورت می پذیرد.</a:t>
            </a:r>
          </a:p>
          <a:p>
            <a:pPr marL="396875" indent="-350838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پزشکان متخصص شاغل در </a:t>
            </a: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مراکز ملکی سازمان تامین اجتماعی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نیز می بایست </a:t>
            </a: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تمام وقت جغرافیایی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باشند و از حیث پرداخت براساس قوانین جاری سازمان اقدام می گردد.</a:t>
            </a:r>
          </a:p>
          <a:p>
            <a:pPr marL="46037" indent="0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تبصره: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صورتی که </a:t>
            </a:r>
            <a:r>
              <a:rPr lang="fa-IR" sz="9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تعداد پزشکان مشمول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(گروه اول) </a:t>
            </a:r>
            <a:r>
              <a:rPr lang="fa-IR" sz="9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مورد نیاز تمام وقت جغرافیایی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دانشگاه/دانشکده از پزشکان موجود دانشگاه/دانشکده های علوم پزشکی </a:t>
            </a:r>
            <a:r>
              <a:rPr lang="fa-IR" sz="9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کمتر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باشد، دانشگاه/دانشکده های علوم پزشکی با اعلام به وزارت در </a:t>
            </a:r>
            <a:r>
              <a:rPr lang="fa-IR" sz="9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توزیع نیروهای تخصصی و فوق تخصصی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مدنظر قرار می گیرد.</a:t>
            </a: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3E55A878-6CDF-310E-62DD-A489B90CC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834" y="271398"/>
            <a:ext cx="11409248" cy="730685"/>
          </a:xfrm>
        </p:spPr>
        <p:txBody>
          <a:bodyPr>
            <a:normAutofit/>
          </a:bodyPr>
          <a:lstStyle/>
          <a:p>
            <a:pPr algn="r"/>
            <a:r>
              <a:rPr lang="fa-IR" sz="36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سطح دو و سه ارائه خدمت ....</a:t>
            </a:r>
            <a:endParaRPr lang="en-US" sz="3200" dirty="0">
              <a:solidFill>
                <a:schemeClr val="accent1">
                  <a:lumMod val="75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97F8D3-B423-71B1-26ED-ADEA08CCDD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3" y="366468"/>
            <a:ext cx="773400" cy="773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3EA4C09-CD00-F3FE-093B-2436EA53F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4191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A83C4-7415-74EF-101B-038FD394C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0EEFD0-1572-13AD-1B69-24CE9A63C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956" y="1321574"/>
            <a:ext cx="11311003" cy="5169958"/>
          </a:xfrm>
        </p:spPr>
        <p:txBody>
          <a:bodyPr>
            <a:normAutofit fontScale="25000" lnSpcReduction="20000"/>
          </a:bodyPr>
          <a:lstStyle/>
          <a:p>
            <a:pPr marL="46037" indent="0" algn="just" rtl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a-IR" sz="9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ج- 2- 2) سازوکار به کارگیری پزشکان سطح دو و سه ...</a:t>
            </a:r>
          </a:p>
          <a:p>
            <a:pPr marL="46037" indent="0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جهت </a:t>
            </a: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تامین نیروی مورد نیاز در رشته های تخصصی گروه اول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پس از برآورد نیاز به شرح ذیل اقدام می گردد:</a:t>
            </a:r>
          </a:p>
          <a:p>
            <a:pPr marL="46037" indent="0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a-IR" sz="9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1-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دانشگاه/ دانشکده های علوم پزشکی مکلف است نیروهای متخصص/فوق تخصص مربوطه را به صورت </a:t>
            </a: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تمام وقت جغرافیایی با استفاده از نیروهای موجود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در دانشگاه/ دانشکده های علوم پزشکی تأمین نماید.</a:t>
            </a:r>
          </a:p>
          <a:p>
            <a:pPr marL="46037" indent="0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a-IR" sz="9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2-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در صورت عدم امکان تامین از نیروهای موجود، دانشگاه/ دانشکده های علوم پزشکی مکلف است نیروهای متخصص/ فوق تخصص مربوطه را با استفاده از </a:t>
            </a: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نیروهای متخصص متعهد خدمت با همکاری معاونت درمان وزارت بهداشت، درمان و آموزش پزشکی به صورت تمام وقت جغرافیایی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تأمین نماید.</a:t>
            </a:r>
          </a:p>
          <a:p>
            <a:pPr marL="46037" indent="0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a-IR" sz="9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3-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صورت عدم امکان تامین متخصص تمام وقت جغرافیایی در مرکز مجری برنامه جهت </a:t>
            </a:r>
            <a:r>
              <a:rPr lang="fa-IR" sz="9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پوشش کامل روزهای هفته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دانشگاه/ دانشکده های علوم پزشکی می تواند از </a:t>
            </a: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یک نیروی تمام وقت جغرافیایی سایر شهرها تحت پوشش دانشگاه/ دانشکده های علوم پزشکی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به صورت </a:t>
            </a: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چند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</a:t>
            </a: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روز در هفته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استفاده نماید.</a:t>
            </a: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C4F682A6-92B6-D0EC-EA05-377FB4475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834" y="271398"/>
            <a:ext cx="11409248" cy="730685"/>
          </a:xfrm>
        </p:spPr>
        <p:txBody>
          <a:bodyPr>
            <a:normAutofit/>
          </a:bodyPr>
          <a:lstStyle/>
          <a:p>
            <a:pPr algn="r"/>
            <a:r>
              <a:rPr lang="fa-IR" sz="36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سطح دو و سه ارائه خدمت ....</a:t>
            </a:r>
            <a:endParaRPr lang="en-US" sz="3200" dirty="0">
              <a:solidFill>
                <a:schemeClr val="accent1">
                  <a:lumMod val="75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D748A0-A5BA-56A2-A7FA-B5667255EA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3" y="366468"/>
            <a:ext cx="773400" cy="773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7DD8FB-BAD0-BB74-4439-F1E7089FA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3429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0530A6-7C1F-3DA8-3038-3B023ACA5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C5BBAB-2A5E-84D9-0A4B-1B9E64404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956" y="1321574"/>
            <a:ext cx="11311003" cy="5169958"/>
          </a:xfrm>
        </p:spPr>
        <p:txBody>
          <a:bodyPr>
            <a:normAutofit fontScale="25000" lnSpcReduction="20000"/>
          </a:bodyPr>
          <a:lstStyle/>
          <a:p>
            <a:pPr marL="46037" indent="0" algn="just" rtl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a-IR" sz="9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ج- 2- 2) سازوکار به کارگیری پزشکان سطح دو و سه ...</a:t>
            </a:r>
          </a:p>
          <a:p>
            <a:pPr marL="46037" indent="0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a-IR" sz="9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تامین نیروی مورد نیاز در رشته های تخصصی گروه اول ...</a:t>
            </a:r>
          </a:p>
          <a:p>
            <a:pPr marL="46037" indent="0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a-IR" sz="9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4-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در موارد </a:t>
            </a: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عدم حضور پزشک به هر دلیل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دانشگاه/دانشکده های علوم پزشکی می تواند در جهت تکمیل برنامه پزشکان در </a:t>
            </a:r>
            <a:r>
              <a:rPr lang="fa-IR" sz="9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تمامی ایام هفته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از </a:t>
            </a: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پزشکان سایر شهرستانها به صورت اعزام نیرو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استفاده نماید.</a:t>
            </a:r>
          </a:p>
          <a:p>
            <a:pPr marL="46037" indent="0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a-IR" sz="9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5-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دانشگاه می تواند از </a:t>
            </a: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نیروهای تخصصی شاغل در مراکز ملکی سازمان تامین اجتماعی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</a:t>
            </a: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فضای مراکز ملکی سازمان تامین اجتماعی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استفاده نماید.</a:t>
            </a:r>
          </a:p>
          <a:p>
            <a:pPr marL="46037" indent="0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a-IR" sz="9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6-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در صورت </a:t>
            </a:r>
            <a:r>
              <a:rPr lang="fa-IR" sz="9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عدم امکان تامین نیرو از طریق اولویت های فوق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(</a:t>
            </a:r>
            <a:r>
              <a:rPr lang="fa-IR" sz="96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برای نیروهای فاقد هر گونه رابطه استخدامی با دانشگاه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)، دانشگاه/دانشکده های علوم پزشکی مراتب نیاز خود را به </a:t>
            </a:r>
            <a:r>
              <a:rPr lang="fa-IR" sz="96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سازمانهای بیمه گر پایه اطلاع رسانی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می کند. تأمین پزشک در این موارد، با </a:t>
            </a:r>
            <a:r>
              <a:rPr lang="fa-IR" sz="96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عقد قرارداد از طریق سایر بخش های ارائه خدمت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(غیردولتی)، با </a:t>
            </a:r>
            <a:r>
              <a:rPr lang="fa-IR" sz="96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سازمانهای بیمه گر پایه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صورت می گیرد. </a:t>
            </a:r>
            <a:r>
              <a:rPr lang="fa-IR" sz="9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(تعیین ساز و کار خرید خدمت با شورای عالی بیمه سلامت کشور)</a:t>
            </a: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961637A9-4683-715E-A0B0-6D4F72204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834" y="271398"/>
            <a:ext cx="11409248" cy="730685"/>
          </a:xfrm>
        </p:spPr>
        <p:txBody>
          <a:bodyPr>
            <a:normAutofit/>
          </a:bodyPr>
          <a:lstStyle/>
          <a:p>
            <a:pPr algn="r"/>
            <a:r>
              <a:rPr lang="fa-IR" sz="36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سطح دو و سه ارائه خدمت ....</a:t>
            </a:r>
            <a:endParaRPr lang="en-US" sz="3200" dirty="0">
              <a:solidFill>
                <a:schemeClr val="accent1">
                  <a:lumMod val="75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1EAC99-03E2-782A-CDF8-A033387A49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3" y="366468"/>
            <a:ext cx="773400" cy="773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7D85DC7-1206-665C-1E92-07C39EF29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20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523" y="1421175"/>
            <a:ext cx="11222209" cy="5045726"/>
          </a:xfrm>
        </p:spPr>
        <p:txBody>
          <a:bodyPr>
            <a:normAutofit lnSpcReduction="10000"/>
          </a:bodyPr>
          <a:lstStyle/>
          <a:p>
            <a:pPr marL="263525" indent="0" algn="just" rt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1339850" algn="l"/>
              </a:tabLst>
            </a:pPr>
            <a:r>
              <a:rPr lang="fa-IR" sz="3200" dirty="0">
                <a:cs typeface="B Mitra" panose="00000400000000000000" pitchFamily="2" charset="-78"/>
              </a:rPr>
              <a:t>•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عدالت در دسترسی </a:t>
            </a:r>
            <a:r>
              <a:rPr lang="fa-IR" sz="3200" dirty="0">
                <a:cs typeface="B Mitra" panose="00000400000000000000" pitchFamily="2" charset="-78"/>
              </a:rPr>
              <a:t>و تداوم خدمات سلامت</a:t>
            </a:r>
          </a:p>
          <a:p>
            <a:pPr marL="263525" indent="0" algn="just" rtl="1">
              <a:lnSpc>
                <a:spcPct val="124000"/>
              </a:lnSpc>
              <a:spcBef>
                <a:spcPts val="0"/>
              </a:spcBef>
              <a:buNone/>
              <a:tabLst>
                <a:tab pos="1339850" algn="l"/>
              </a:tabLst>
            </a:pPr>
            <a:r>
              <a:rPr lang="fa-IR" sz="3200" dirty="0">
                <a:cs typeface="B Mitra" panose="00000400000000000000" pitchFamily="2" charset="-78"/>
              </a:rPr>
              <a:t>• استقرار نظام ارجاع سطح ‌بندی‌ شده و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ساماندهی مسیر درمان </a:t>
            </a:r>
            <a:r>
              <a:rPr lang="fa-IR" sz="3200" dirty="0">
                <a:cs typeface="B Mitra" panose="00000400000000000000" pitchFamily="2" charset="-78"/>
              </a:rPr>
              <a:t>در راستای افزایش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رضایتمندی</a:t>
            </a:r>
            <a:r>
              <a:rPr lang="fa-IR" sz="2800" b="1" dirty="0">
                <a:solidFill>
                  <a:srgbClr val="C00000"/>
                </a:solidFill>
                <a:cs typeface="B Mitra" panose="00000400000000000000" pitchFamily="2" charset="-78"/>
              </a:rPr>
              <a:t> </a:t>
            </a:r>
            <a:r>
              <a:rPr lang="fa-IR" sz="3200" dirty="0">
                <a:cs typeface="B Mitra" panose="00000400000000000000" pitchFamily="2" charset="-78"/>
              </a:rPr>
              <a:t>گیرندگان و ارائه دهندگان خدمت</a:t>
            </a:r>
          </a:p>
          <a:p>
            <a:pPr marL="263525" indent="0" algn="just" rt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1339850" algn="l"/>
              </a:tabLst>
            </a:pPr>
            <a:r>
              <a:rPr lang="fa-IR" sz="3200" dirty="0">
                <a:cs typeface="B Mitra" panose="00000400000000000000" pitchFamily="2" charset="-78"/>
              </a:rPr>
              <a:t>• ارتقاء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کیفیت</a:t>
            </a:r>
            <a:r>
              <a:rPr lang="fa-IR" sz="2800" b="1" dirty="0">
                <a:solidFill>
                  <a:schemeClr val="accent2">
                    <a:lumMod val="75000"/>
                  </a:schemeClr>
                </a:solidFill>
                <a:cs typeface="B Mitra" panose="00000400000000000000" pitchFamily="2" charset="-78"/>
              </a:rPr>
              <a:t>،</a:t>
            </a:r>
            <a:r>
              <a:rPr lang="fa-IR" sz="2800" b="1" dirty="0">
                <a:solidFill>
                  <a:srgbClr val="C00000"/>
                </a:solidFill>
                <a:cs typeface="B Mitra" panose="00000400000000000000" pitchFamily="2" charset="-78"/>
              </a:rPr>
              <a:t>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ایمنی </a:t>
            </a:r>
            <a:r>
              <a:rPr lang="fa-IR" sz="2800" dirty="0">
                <a:cs typeface="B Mitra" panose="00000400000000000000" pitchFamily="2" charset="-78"/>
              </a:rPr>
              <a:t>و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 تداوم مراقبت</a:t>
            </a:r>
          </a:p>
          <a:p>
            <a:pPr marL="263525" indent="0" algn="just" rt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1339850" algn="l"/>
              </a:tabLst>
            </a:pPr>
            <a:r>
              <a:rPr lang="fa-IR" sz="3200" dirty="0">
                <a:cs typeface="B Mitra" panose="00000400000000000000" pitchFamily="2" charset="-78"/>
              </a:rPr>
              <a:t>• افزایش کارآمدی و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کاهش</a:t>
            </a:r>
            <a:r>
              <a:rPr lang="fa-IR" sz="2800" b="1" dirty="0">
                <a:solidFill>
                  <a:schemeClr val="accent2">
                    <a:lumMod val="75000"/>
                  </a:schemeClr>
                </a:solidFill>
                <a:cs typeface="B Mitra" panose="00000400000000000000" pitchFamily="2" charset="-78"/>
              </a:rPr>
              <a:t>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خدمات</a:t>
            </a:r>
            <a:r>
              <a:rPr lang="fa-IR" sz="2800" b="1" dirty="0">
                <a:solidFill>
                  <a:schemeClr val="accent2">
                    <a:lumMod val="75000"/>
                  </a:schemeClr>
                </a:solidFill>
                <a:cs typeface="B Mitra" panose="00000400000000000000" pitchFamily="2" charset="-78"/>
              </a:rPr>
              <a:t> </a:t>
            </a:r>
            <a:r>
              <a:rPr lang="fa-IR" sz="3200" dirty="0">
                <a:cs typeface="B Mitra" panose="00000400000000000000" pitchFamily="2" charset="-78"/>
              </a:rPr>
              <a:t>و</a:t>
            </a:r>
            <a:r>
              <a:rPr lang="fa-IR" sz="2800" b="1" dirty="0">
                <a:solidFill>
                  <a:schemeClr val="accent2">
                    <a:lumMod val="75000"/>
                  </a:schemeClr>
                </a:solidFill>
                <a:cs typeface="B Mitra" panose="00000400000000000000" pitchFamily="2" charset="-78"/>
              </a:rPr>
              <a:t>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مراجعات</a:t>
            </a:r>
            <a:r>
              <a:rPr lang="fa-IR" sz="2800" b="1" dirty="0">
                <a:solidFill>
                  <a:schemeClr val="accent2">
                    <a:lumMod val="75000"/>
                  </a:schemeClr>
                </a:solidFill>
                <a:cs typeface="B Mitra" panose="00000400000000000000" pitchFamily="2" charset="-78"/>
              </a:rPr>
              <a:t>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غیر</a:t>
            </a:r>
            <a:r>
              <a:rPr lang="fa-IR" sz="2800" b="1" dirty="0">
                <a:solidFill>
                  <a:schemeClr val="accent2">
                    <a:lumMod val="75000"/>
                  </a:schemeClr>
                </a:solidFill>
                <a:cs typeface="B Mitra" panose="00000400000000000000" pitchFamily="2" charset="-78"/>
              </a:rPr>
              <a:t>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ضروری</a:t>
            </a:r>
          </a:p>
          <a:p>
            <a:pPr marL="263525" indent="0" algn="just" rt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1339850" algn="l"/>
              </a:tabLst>
            </a:pPr>
            <a:r>
              <a:rPr lang="fa-IR" sz="3200" dirty="0">
                <a:cs typeface="B Mitra" panose="00000400000000000000" pitchFamily="2" charset="-78"/>
              </a:rPr>
              <a:t>•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کاهش</a:t>
            </a:r>
            <a:r>
              <a:rPr lang="fa-IR" sz="2800" b="1" dirty="0">
                <a:solidFill>
                  <a:schemeClr val="accent2">
                    <a:lumMod val="75000"/>
                  </a:schemeClr>
                </a:solidFill>
                <a:cs typeface="B Mitra" panose="00000400000000000000" pitchFamily="2" charset="-78"/>
              </a:rPr>
              <a:t>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پرداخت</a:t>
            </a:r>
            <a:r>
              <a:rPr lang="fa-IR" sz="2800" b="1" dirty="0">
                <a:solidFill>
                  <a:schemeClr val="accent2">
                    <a:lumMod val="75000"/>
                  </a:schemeClr>
                </a:solidFill>
                <a:cs typeface="B Mitra" panose="00000400000000000000" pitchFamily="2" charset="-78"/>
              </a:rPr>
              <a:t> از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جیب</a:t>
            </a:r>
            <a:r>
              <a:rPr lang="fa-IR" sz="2800" b="1" dirty="0">
                <a:solidFill>
                  <a:schemeClr val="accent2">
                    <a:lumMod val="75000"/>
                  </a:schemeClr>
                </a:solidFill>
                <a:cs typeface="B Mitra" panose="00000400000000000000" pitchFamily="2" charset="-78"/>
              </a:rPr>
              <a:t>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مردم</a:t>
            </a:r>
            <a:r>
              <a:rPr lang="fa-IR" sz="2800" b="1" dirty="0">
                <a:solidFill>
                  <a:schemeClr val="accent2">
                    <a:lumMod val="75000"/>
                  </a:schemeClr>
                </a:solidFill>
                <a:cs typeface="B Mitra" panose="00000400000000000000" pitchFamily="2" charset="-78"/>
              </a:rPr>
              <a:t> </a:t>
            </a:r>
            <a:r>
              <a:rPr lang="fa-IR" sz="3200" dirty="0">
                <a:cs typeface="B Mitra" panose="00000400000000000000" pitchFamily="2" charset="-78"/>
              </a:rPr>
              <a:t>و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پایداری</a:t>
            </a:r>
            <a:r>
              <a:rPr lang="fa-IR" sz="2800" b="1" dirty="0">
                <a:solidFill>
                  <a:schemeClr val="accent2">
                    <a:lumMod val="75000"/>
                  </a:schemeClr>
                </a:solidFill>
                <a:cs typeface="B Mitra" panose="00000400000000000000" pitchFamily="2" charset="-78"/>
              </a:rPr>
              <a:t>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مالی</a:t>
            </a:r>
            <a:r>
              <a:rPr lang="fa-IR" sz="2800" b="1" dirty="0">
                <a:solidFill>
                  <a:schemeClr val="accent2">
                    <a:lumMod val="75000"/>
                  </a:schemeClr>
                </a:solidFill>
                <a:cs typeface="B Mitra" panose="00000400000000000000" pitchFamily="2" charset="-78"/>
              </a:rPr>
              <a:t>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نظام</a:t>
            </a:r>
            <a:r>
              <a:rPr lang="fa-IR" sz="2800" b="1" dirty="0">
                <a:solidFill>
                  <a:schemeClr val="accent2">
                    <a:lumMod val="75000"/>
                  </a:schemeClr>
                </a:solidFill>
                <a:cs typeface="B Mitra" panose="00000400000000000000" pitchFamily="2" charset="-78"/>
              </a:rPr>
              <a:t>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سلامت</a:t>
            </a:r>
          </a:p>
          <a:p>
            <a:pPr marL="263525" indent="0" algn="just" rt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1339850" algn="l"/>
              </a:tabLst>
            </a:pPr>
            <a:r>
              <a:rPr lang="fa-IR" sz="3200" dirty="0">
                <a:cs typeface="B Mitra" panose="00000400000000000000" pitchFamily="2" charset="-78"/>
              </a:rPr>
              <a:t>• توسعه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پرونده</a:t>
            </a:r>
            <a:r>
              <a:rPr lang="fa-IR" sz="2800" b="1" dirty="0">
                <a:solidFill>
                  <a:schemeClr val="accent2">
                    <a:lumMod val="75000"/>
                  </a:schemeClr>
                </a:solidFill>
                <a:cs typeface="B Mitra" panose="00000400000000000000" pitchFamily="2" charset="-78"/>
              </a:rPr>
              <a:t>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الکترونیک</a:t>
            </a:r>
            <a:r>
              <a:rPr lang="fa-IR" sz="2800" b="1" dirty="0">
                <a:solidFill>
                  <a:schemeClr val="accent2">
                    <a:lumMod val="75000"/>
                  </a:schemeClr>
                </a:solidFill>
                <a:cs typeface="B Mitra" panose="00000400000000000000" pitchFamily="2" charset="-78"/>
              </a:rPr>
              <a:t>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سلامت</a:t>
            </a:r>
            <a:r>
              <a:rPr lang="fa-IR" sz="2800" b="1" dirty="0">
                <a:solidFill>
                  <a:schemeClr val="accent2">
                    <a:lumMod val="75000"/>
                  </a:schemeClr>
                </a:solidFill>
                <a:cs typeface="B Mitra" panose="00000400000000000000" pitchFamily="2" charset="-78"/>
              </a:rPr>
              <a:t> </a:t>
            </a:r>
            <a:r>
              <a:rPr lang="fa-IR" sz="3200" dirty="0">
                <a:cs typeface="B Mitra" panose="00000400000000000000" pitchFamily="2" charset="-78"/>
              </a:rPr>
              <a:t>و یکپارچگی داده‌ها</a:t>
            </a:r>
          </a:p>
          <a:p>
            <a:pPr marL="263525" indent="0" algn="just" rt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1339850" algn="l"/>
              </a:tabLst>
            </a:pPr>
            <a:r>
              <a:rPr lang="fa-IR" sz="3200" dirty="0">
                <a:cs typeface="B Mitra" panose="00000400000000000000" pitchFamily="2" charset="-78"/>
              </a:rPr>
              <a:t>• تقویت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حکمرانی</a:t>
            </a:r>
            <a:r>
              <a:rPr lang="fa-IR" sz="3200" dirty="0">
                <a:cs typeface="B Mitra" panose="00000400000000000000" pitchFamily="2" charset="-78"/>
              </a:rPr>
              <a:t>،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نظارت</a:t>
            </a:r>
            <a:r>
              <a:rPr lang="fa-IR" sz="3200" dirty="0">
                <a:cs typeface="B Mitra" panose="00000400000000000000" pitchFamily="2" charset="-78"/>
              </a:rPr>
              <a:t> و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پاسخگویی</a:t>
            </a:r>
            <a:r>
              <a:rPr lang="fa-IR" sz="3200" dirty="0">
                <a:cs typeface="B Mitra" panose="00000400000000000000" pitchFamily="2" charset="-78"/>
              </a:rPr>
              <a:t> داده‌ محور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3" y="366468"/>
            <a:ext cx="773400" cy="773400"/>
          </a:xfrm>
          <a:prstGeom prst="rect">
            <a:avLst/>
          </a:prstGeom>
        </p:spPr>
      </p:pic>
      <p:sp>
        <p:nvSpPr>
          <p:cNvPr id="7" name="Title 12"/>
          <p:cNvSpPr txBox="1">
            <a:spLocks/>
          </p:cNvSpPr>
          <p:nvPr/>
        </p:nvSpPr>
        <p:spPr>
          <a:xfrm>
            <a:off x="487680" y="268224"/>
            <a:ext cx="1130936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a-IR" sz="36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اهداف پیاده سازی برنامه:</a:t>
            </a:r>
            <a:endParaRPr lang="en-US" sz="3600" dirty="0">
              <a:solidFill>
                <a:schemeClr val="accent1">
                  <a:lumMod val="75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EE2E2D-8E68-06C5-8FE1-4098036608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105" y="3725813"/>
            <a:ext cx="2324100" cy="196215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68A881-05C0-4D97-00B3-F02892DAA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056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7465B-13D6-3863-59B2-0EDF3244A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A57FB-76E8-6E2C-2C91-AA1059D0D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956" y="1321574"/>
            <a:ext cx="11311003" cy="5169958"/>
          </a:xfrm>
        </p:spPr>
        <p:txBody>
          <a:bodyPr>
            <a:normAutofit fontScale="92500" lnSpcReduction="20000"/>
          </a:bodyPr>
          <a:lstStyle/>
          <a:p>
            <a:pPr marL="46037" indent="0" algn="just" rtl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a-IR" sz="25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ج- 2- 2) سازوکار به کارگیری پزشکان سطح دو و سه ...</a:t>
            </a:r>
          </a:p>
          <a:p>
            <a:pPr marL="396875" indent="-350838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صورت نیاز، بیماران ارجاعی به رشته های تخصصی/ فوق تخصصی گروه دوم، دانشگاه/ دانشکده های علوم پزشکی مکلف است نسبت به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ارائه خدمت با روال های جاری و سازوکارهای نظام پرداخت فعلی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GB" sz="2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(FFS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به نحوی اقدام نماید که در زنجیره ارائه خدمات خللی ایجاد نگردد و براساس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اولویت های تعریف شده 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طبق نقشه ارجاع 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خدمات تخصصی/ فوق تخصصی ارائه گردد.</a:t>
            </a:r>
          </a:p>
          <a:p>
            <a:pPr marL="396875" indent="-350838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پزشکان شاغل در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بخش غیردانشگاهی 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که براساس اعلام نیاز دانشگاه/دانشکده های علوم پزشکی تمایل به همکاری در برنامه دارند، مشروط به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رعایت ضوابط معاونت درمان وزارت 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سازمان نظام پزشکی جمهوری اسلامی ایران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می توانند با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عقد قرارداد در قالب خرید خدمت 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نسبت به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پذیرش بیماران ارجاعی 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از سطح یک اقدام نمایند. پس از ارائه خدمات درمانی، ارسال بازخورد ارجاع به صورت الکترونیکی، به پزشک خانواده برای کلیه پزشکان الزامی است.</a:t>
            </a: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67A3F2BE-8E53-723F-7735-247011CF9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834" y="271398"/>
            <a:ext cx="11409248" cy="730685"/>
          </a:xfrm>
        </p:spPr>
        <p:txBody>
          <a:bodyPr>
            <a:normAutofit/>
          </a:bodyPr>
          <a:lstStyle/>
          <a:p>
            <a:pPr algn="r"/>
            <a:r>
              <a:rPr lang="fa-IR" sz="36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سطح دو و سه ارائه خدمت ....</a:t>
            </a:r>
            <a:endParaRPr lang="en-US" sz="3200" dirty="0">
              <a:solidFill>
                <a:schemeClr val="accent1">
                  <a:lumMod val="75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D38D91-51E8-14BE-7C9A-D47128D40B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3" y="366468"/>
            <a:ext cx="773400" cy="773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C30E4CF-F2CD-A357-3C98-CD44CBF93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5429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925E23-EEBC-D0D9-80E9-F4B472A99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ADCDCE-356B-A0BF-77C0-506AF9CABD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956" y="1321574"/>
            <a:ext cx="11311003" cy="5169958"/>
          </a:xfrm>
        </p:spPr>
        <p:txBody>
          <a:bodyPr>
            <a:normAutofit fontScale="85000" lnSpcReduction="20000"/>
          </a:bodyPr>
          <a:lstStyle/>
          <a:p>
            <a:pPr marL="46037" indent="0" algn="just" rtl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a-IR" sz="25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ج- 2- 2) سازوکار به کارگیری پزشکان سطح دو و سه ...</a:t>
            </a:r>
          </a:p>
          <a:p>
            <a:pPr marL="396875" indent="-350838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صورت </a:t>
            </a:r>
            <a:r>
              <a:rPr lang="fa-IR" sz="2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عدم امکان تامین پزشکان غیرتمام وقت جغرافیایی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دانشگاه/دانشکده های علوم پزشکی می تواند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پس از جانمایی در نقشه ارجاع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نسبت به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استقرار الزامات پزشکی از راه دور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ابلاغی وزارت بهداشت، درمان و آموزش پزشکی، با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پرداخت سازمانهای بیمه گر پایه 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اقدام نماید.</a:t>
            </a:r>
          </a:p>
          <a:p>
            <a:pPr marL="46037" indent="0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a-IR" sz="2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تبصره: 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بدیهی است موارد خارج از سطح بندی خدمات تخصصی، بیمار توسط پزشک خانواده به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اولویت بعدی طبق نقشه ارجاع 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معرفی می گردد.</a:t>
            </a:r>
          </a:p>
          <a:p>
            <a:pPr marL="396875" indent="-350838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کلیه </a:t>
            </a:r>
            <a:r>
              <a:rPr lang="fa-IR" sz="2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کلینیک های ویژه مستقل 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به عنوان </a:t>
            </a:r>
            <a:r>
              <a:rPr lang="fa-IR" sz="2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کلینیک های تابعه دانشگاه 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مشمول </a:t>
            </a:r>
            <a:r>
              <a:rPr lang="fa-IR" sz="2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برنامه پزشک خانواده و نظام ارجاع 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می باشند.</a:t>
            </a:r>
          </a:p>
          <a:p>
            <a:pPr marL="396875" indent="-350838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خصوص </a:t>
            </a:r>
            <a:r>
              <a:rPr lang="fa-IR" sz="2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سایر رشته های پروانه دار 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(شنوایی شناسی، بینایی سنجی، فیزیوتراپی، گفتاردرمانی، کاردرمانی، روانشناسی، تغذیه و مامایی) در </a:t>
            </a:r>
            <a:r>
              <a:rPr lang="fa-IR" sz="2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صورت نیاز به ارائه خدمت در سطح دو 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قالب نقشه ارجاع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متعاقباً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اقدام خواهد شد.</a:t>
            </a: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BB3790C4-766B-23D9-45C8-2B6C414D2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834" y="271398"/>
            <a:ext cx="11409248" cy="730685"/>
          </a:xfrm>
        </p:spPr>
        <p:txBody>
          <a:bodyPr>
            <a:normAutofit/>
          </a:bodyPr>
          <a:lstStyle/>
          <a:p>
            <a:pPr algn="r"/>
            <a:r>
              <a:rPr lang="fa-IR" sz="36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سطح دو و سه ارائه خدمت ....</a:t>
            </a:r>
            <a:endParaRPr lang="en-US" sz="3200" dirty="0">
              <a:solidFill>
                <a:schemeClr val="accent1">
                  <a:lumMod val="75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3C7613-359F-A9DF-FCB9-01102F4319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3" y="366468"/>
            <a:ext cx="773400" cy="773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B5AE850-AE0F-44B1-6889-31568BF44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6297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B91B96-29A0-25EF-F3C5-9FF481133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7C4C73-72E8-C584-4D9A-6BD3C8791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956" y="1321574"/>
            <a:ext cx="11311003" cy="5169958"/>
          </a:xfrm>
        </p:spPr>
        <p:txBody>
          <a:bodyPr>
            <a:normAutofit fontScale="55000" lnSpcReduction="20000"/>
          </a:bodyPr>
          <a:lstStyle/>
          <a:p>
            <a:pPr marL="46037" indent="0" algn="just" rtl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a-IR" sz="51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ج- 2 - 3) برنامه های حمایتی:</a:t>
            </a:r>
          </a:p>
          <a:p>
            <a:pPr marL="396875" indent="-350838" algn="just" rtl="1">
              <a:lnSpc>
                <a:spcPct val="134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یارانه های پرداختی دولت و تخفیفات مصوب هیئت وزیران در برنامه های مشمول یارانه </a:t>
            </a:r>
            <a:r>
              <a:rPr lang="fa-IR" sz="47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صرفاً در صورت رعایت نظام ارجاع </a:t>
            </a: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(</a:t>
            </a:r>
            <a:r>
              <a:rPr lang="fa-IR" sz="47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به استثنای یارانه ارزی دارو و ملزومات پزشکی</a:t>
            </a: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)</a:t>
            </a:r>
            <a:r>
              <a:rPr lang="fa-IR" sz="47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</a:t>
            </a: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قابل پرداخت است.</a:t>
            </a:r>
          </a:p>
          <a:p>
            <a:pPr marL="396875" indent="-350838" algn="just" rtl="1">
              <a:lnSpc>
                <a:spcPct val="134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خصوص بیماران </a:t>
            </a: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خاص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</a:t>
            </a: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نادر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و </a:t>
            </a: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صعب العلاج 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نیز </a:t>
            </a: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درمان ناباروری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چنانچه بیمار در </a:t>
            </a: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شروع برنامه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</a:t>
            </a: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تحت درمان 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می باشد، </a:t>
            </a:r>
            <a:r>
              <a:rPr lang="fa-IR" sz="47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پس از انتساب به پزشک خانواده 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با توجه به مستندات بیماری </a:t>
            </a:r>
            <a:r>
              <a:rPr lang="fa-IR" sz="47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به طور مستقیم به پزشک معالج 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(صرفاً برای درمان مرتبط با </a:t>
            </a:r>
            <a:r>
              <a:rPr lang="fa-IR" sz="47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بیماری زمینه ای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) مراجعه می نماید و نیازی به مراجعه به پزشک خانواده و رعایت نظام ارجاع </a:t>
            </a:r>
            <a:r>
              <a:rPr lang="fa-IR" sz="47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تا پایان دوره درمان فعلی در زمینه درمان ناباروری یا بیماری صعب العلاج 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خود ندارند و مراجعات بیماران مذکور </a:t>
            </a: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داخل نظام ارجاع 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محسوب می گردد. در این موارد، </a:t>
            </a: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ارائه بازخورد 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انجام خدمات در هر مراجعه و انجام هر پروسیجر اعم از سرپایی و بستری </a:t>
            </a: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به پزشک خانواده الزامی 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است.</a:t>
            </a: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EE35246B-9A43-740C-7EA3-812457528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834" y="271398"/>
            <a:ext cx="11409248" cy="730685"/>
          </a:xfrm>
        </p:spPr>
        <p:txBody>
          <a:bodyPr>
            <a:normAutofit/>
          </a:bodyPr>
          <a:lstStyle/>
          <a:p>
            <a:pPr algn="r"/>
            <a:r>
              <a:rPr lang="fa-IR" sz="36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سطح دو و سه ارائه خدمت ....</a:t>
            </a:r>
            <a:endParaRPr lang="en-US" sz="3200" dirty="0">
              <a:solidFill>
                <a:schemeClr val="accent1">
                  <a:lumMod val="75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BF90A1-EA5A-94AE-12C9-9CEDD14E2B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3" y="366468"/>
            <a:ext cx="773400" cy="773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683097-602C-D8E5-09DC-4DC273D94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1332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91288-6956-C781-AC3B-602581CB1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A4438-7717-1EC0-EFB3-8528551E1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956" y="1321574"/>
            <a:ext cx="11311003" cy="5169958"/>
          </a:xfrm>
        </p:spPr>
        <p:txBody>
          <a:bodyPr>
            <a:normAutofit fontScale="25000" lnSpcReduction="20000"/>
          </a:bodyPr>
          <a:lstStyle/>
          <a:p>
            <a:pPr marL="46037" indent="0" algn="just" rtl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a-IR" sz="104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ج- 2 - 3) برنامه های حمایتی ...</a:t>
            </a:r>
          </a:p>
          <a:p>
            <a:pPr marL="396875" indent="-350838" algn="just" rtl="1">
              <a:lnSpc>
                <a:spcPct val="134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fa-IR" sz="104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تجویز دارو </a:t>
            </a:r>
            <a:r>
              <a:rPr lang="fa-IR" sz="104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برنامه پزشک خانواده و نظام ارجاع براساس</a:t>
            </a:r>
            <a:r>
              <a:rPr lang="fa-IR" sz="104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طرح ژنریک </a:t>
            </a:r>
            <a:r>
              <a:rPr lang="fa-IR" sz="104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خواهد بود و در صورت نیاز به </a:t>
            </a:r>
            <a:r>
              <a:rPr lang="fa-IR" sz="104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داروهای برند </a:t>
            </a:r>
            <a:r>
              <a:rPr lang="fa-IR" sz="104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پرداخت </a:t>
            </a:r>
            <a:r>
              <a:rPr lang="fa-IR" sz="104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مابه التفاوت از سوی بیمار </a:t>
            </a:r>
            <a:r>
              <a:rPr lang="fa-IR" sz="104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صورت می پذیرد.</a:t>
            </a:r>
          </a:p>
          <a:p>
            <a:pPr marL="46037" indent="0" algn="just" rtl="1">
              <a:lnSpc>
                <a:spcPct val="134000"/>
              </a:lnSpc>
              <a:spcBef>
                <a:spcPts val="0"/>
              </a:spcBef>
              <a:buNone/>
            </a:pPr>
            <a:r>
              <a:rPr lang="fa-IR" sz="104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تبصره: </a:t>
            </a:r>
            <a:r>
              <a:rPr lang="fa-IR" sz="104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خصوص بیماران مزمن و صعب العلاج، </a:t>
            </a:r>
            <a:r>
              <a:rPr lang="fa-IR" sz="104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صرفاً</a:t>
            </a:r>
            <a:r>
              <a:rPr lang="fa-IR" sz="104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در چارچوب </a:t>
            </a:r>
            <a:r>
              <a:rPr lang="fa-IR" sz="104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فهرستی</a:t>
            </a:r>
            <a:r>
              <a:rPr lang="fa-IR" sz="104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که به </a:t>
            </a:r>
            <a:r>
              <a:rPr lang="fa-IR" sz="104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تصویب شورای عالی بیمه سلامت کشور </a:t>
            </a:r>
            <a:r>
              <a:rPr lang="fa-IR" sz="104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می رسد (فارماکوپه خاص بیماران مزمن)؛ </a:t>
            </a:r>
            <a:r>
              <a:rPr lang="fa-IR" sz="104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پوشش بیمه ای </a:t>
            </a:r>
            <a:r>
              <a:rPr lang="fa-IR" sz="104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امکانپذیر است.</a:t>
            </a:r>
          </a:p>
          <a:p>
            <a:pPr marL="403225" indent="-358775" algn="just" rtl="1">
              <a:lnSpc>
                <a:spcPct val="134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fa-IR" sz="104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کلیه تجویزها الزاماً می بایست با </a:t>
            </a:r>
            <a:r>
              <a:rPr lang="fa-IR" sz="104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رعایت راهنماهای بالینی </a:t>
            </a:r>
            <a:r>
              <a:rPr lang="fa-IR" sz="104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</a:t>
            </a:r>
            <a:r>
              <a:rPr lang="fa-IR" sz="104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استانداردهای بالینی </a:t>
            </a:r>
            <a:r>
              <a:rPr lang="fa-IR" sz="104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مصوب وزارت بهداشت صورت پذیرد.</a:t>
            </a:r>
          </a:p>
          <a:p>
            <a:pPr marL="403225" indent="-358775" algn="just" rtl="1">
              <a:lnSpc>
                <a:spcPct val="134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fa-IR" sz="104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برای </a:t>
            </a:r>
            <a:r>
              <a:rPr lang="fa-IR" sz="104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بیماران مزمن </a:t>
            </a:r>
            <a:r>
              <a:rPr lang="fa-IR" sz="104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که </a:t>
            </a:r>
            <a:r>
              <a:rPr lang="fa-IR" sz="104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ماهیت بیماری مراقبتی </a:t>
            </a:r>
            <a:r>
              <a:rPr lang="fa-IR" sz="104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است و بیماران می بایست به </a:t>
            </a:r>
            <a:r>
              <a:rPr lang="fa-IR" sz="104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پزشک خانواده </a:t>
            </a:r>
            <a:r>
              <a:rPr lang="fa-IR" sz="104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مراجعه نمایند و مشابه سایر بیماران از نظام ارجاع استفاده نمایند.</a:t>
            </a:r>
          </a:p>
          <a:p>
            <a:pPr marL="403225" indent="-358775" algn="just" rtl="1">
              <a:lnSpc>
                <a:spcPct val="134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fa-IR" sz="104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یارانه ارز ترجیحی برای دارو</a:t>
            </a:r>
            <a:r>
              <a:rPr lang="fa-IR" sz="104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</a:t>
            </a:r>
            <a:r>
              <a:rPr lang="fa-IR" sz="104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خدمات</a:t>
            </a:r>
            <a:r>
              <a:rPr lang="fa-IR" sz="104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و </a:t>
            </a:r>
            <a:r>
              <a:rPr lang="fa-IR" sz="104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ملزومات مصرفی پزشکی </a:t>
            </a:r>
            <a:r>
              <a:rPr lang="fa-IR" sz="104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مشمول موارد مندرج در این دستورالعمل نبوده </a:t>
            </a:r>
            <a:r>
              <a:rPr lang="fa-IR" sz="104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</a:t>
            </a:r>
            <a:r>
              <a:rPr lang="fa-IR" sz="104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طبق روال جاری (قبل از اجرای دستورالعمل) تخصیص می یابد</a:t>
            </a:r>
            <a:r>
              <a:rPr lang="fa-IR" sz="104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.</a:t>
            </a: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086189B6-A4AD-90B4-FC8E-3B8C87527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834" y="271398"/>
            <a:ext cx="11409248" cy="730685"/>
          </a:xfrm>
        </p:spPr>
        <p:txBody>
          <a:bodyPr>
            <a:normAutofit/>
          </a:bodyPr>
          <a:lstStyle/>
          <a:p>
            <a:pPr algn="r"/>
            <a:r>
              <a:rPr lang="fa-IR" sz="36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سطح دو و سه ارائه خدمت ....</a:t>
            </a:r>
            <a:endParaRPr lang="en-US" sz="3200" dirty="0">
              <a:solidFill>
                <a:schemeClr val="accent1">
                  <a:lumMod val="75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D4F01B-95C7-7C40-A494-2FFC70654D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3" y="366468"/>
            <a:ext cx="773400" cy="773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65B100-1E02-DBB1-0DED-37112B386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3375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C93AA-326E-8ADD-4900-2041FFCA3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9CD10-0BD3-E0F2-EA18-ECCCD4992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956" y="1321574"/>
            <a:ext cx="11311003" cy="5169958"/>
          </a:xfrm>
        </p:spPr>
        <p:txBody>
          <a:bodyPr>
            <a:normAutofit fontScale="55000" lnSpcReduction="20000"/>
          </a:bodyPr>
          <a:lstStyle/>
          <a:p>
            <a:pPr marL="46037" indent="0" algn="just" rtl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a-IR" sz="51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ج- 2 - 4) فرایند ارجاع بیماران برای دریافت خدمات پاراکلینیک:</a:t>
            </a:r>
          </a:p>
          <a:p>
            <a:pPr marL="396875" indent="-350838" algn="just" rtl="1">
              <a:lnSpc>
                <a:spcPct val="134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یارانه های پرداختی دولت و تخفیفات مصوب هیئت وزیران در برنامه های مشمول یارانه </a:t>
            </a:r>
            <a:r>
              <a:rPr lang="fa-IR" sz="47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صرفاً در صورت رعایت نظام ارجاع </a:t>
            </a: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(</a:t>
            </a:r>
            <a:r>
              <a:rPr lang="fa-IR" sz="47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به استثنای یارانه ارزی دارو و ملزومات پزشکی</a:t>
            </a: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)</a:t>
            </a:r>
            <a:r>
              <a:rPr lang="fa-IR" sz="47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</a:t>
            </a: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قابل پرداخت است.</a:t>
            </a:r>
          </a:p>
          <a:p>
            <a:pPr marL="396875" indent="-350838" algn="just" rtl="1">
              <a:lnSpc>
                <a:spcPct val="134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خصوص بیماران </a:t>
            </a: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خاص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</a:t>
            </a: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نادر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و </a:t>
            </a: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صعب العلاج 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نیز </a:t>
            </a: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درمان ناباروری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چنانچه بیمار در </a:t>
            </a: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شروع برنامه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</a:t>
            </a: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تحت درمان 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می باشد، </a:t>
            </a:r>
            <a:r>
              <a:rPr lang="fa-IR" sz="47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پس از انتساب به پزشک خانواده 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با توجه به مستندات بیماری </a:t>
            </a:r>
            <a:r>
              <a:rPr lang="fa-IR" sz="47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به طور مستقیم به پزشک معالج 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(صرفاً برای درمان مرتبط با </a:t>
            </a:r>
            <a:r>
              <a:rPr lang="fa-IR" sz="47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بیماری زمینه ای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) مراجعه می نماید و نیازی به مراجعه به پزشک خانواده و رعایت نظام ارجاع </a:t>
            </a:r>
            <a:r>
              <a:rPr lang="fa-IR" sz="47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تا پایان دوره درمان فعلی در زمینه درمان ناباروری یا بیماری صعب العلاج 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خود ندارند و مراجعات بیماران مذکور </a:t>
            </a: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داخل نظام ارجاع 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محسوب می گردد. در این موارد، </a:t>
            </a: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ارائه بازخورد 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انجام خدمات در هر مراجعه و انجام هر پروسیجر اعم از سرپایی و بستری </a:t>
            </a: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به پزشک خانواده الزامی 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است.</a:t>
            </a: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C5404735-3867-3A6E-4521-B933E7A04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834" y="271398"/>
            <a:ext cx="11409248" cy="730685"/>
          </a:xfrm>
        </p:spPr>
        <p:txBody>
          <a:bodyPr>
            <a:normAutofit/>
          </a:bodyPr>
          <a:lstStyle/>
          <a:p>
            <a:pPr algn="r"/>
            <a:r>
              <a:rPr lang="fa-IR" sz="36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سطح دو و سه ارائه خدمت ....</a:t>
            </a:r>
            <a:endParaRPr lang="en-US" sz="3200" dirty="0">
              <a:solidFill>
                <a:schemeClr val="accent1">
                  <a:lumMod val="75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5C7A77-7B25-FCBF-5A15-85B3E284B7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3" y="366468"/>
            <a:ext cx="773400" cy="773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B3CFE2-F9F6-F235-ADBA-71A7BB363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5145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528EE-52BF-1DEC-11B6-5B9454CFF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8AB4B-0CCE-DFDF-DF10-D14B7FA29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956" y="1321574"/>
            <a:ext cx="11311003" cy="5169958"/>
          </a:xfrm>
        </p:spPr>
        <p:txBody>
          <a:bodyPr>
            <a:normAutofit fontScale="55000" lnSpcReduction="20000"/>
          </a:bodyPr>
          <a:lstStyle/>
          <a:p>
            <a:pPr marL="46037" indent="0" algn="just" rtl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ج-2-4) فرایند ارجاع بیماران برای دریافت خدمات پاراکلینیک:</a:t>
            </a:r>
          </a:p>
          <a:p>
            <a:pPr marL="396875" indent="-350838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دانشگاه/ دانشکده های علوم پزشکی مکلف است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ظرفیت پاراکلینیک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خود را جهت مراجعات سرپایی به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طور کامل </a:t>
            </a:r>
            <a:r>
              <a:rPr lang="fa-IR" sz="4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فعال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نماید. </a:t>
            </a:r>
          </a:p>
          <a:p>
            <a:pPr marL="396875" indent="-350838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صورت امکان، از ظرفیت ارائه خدمات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پاراکلینیک مراکز ملکی سازمان تامین اجتماعی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نیز استفاده می گردد. </a:t>
            </a:r>
          </a:p>
          <a:p>
            <a:pPr marL="396875" indent="-350838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میزان فعالیت بخشهای پاراکلینیک در دانشگاه/ دانشکده های علوم پزشکی و سازمان تامین اجتماعی باید به گونه ای باشد که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حداقل 6۰ % نیاز جمعیت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به خدمات پاراکلینیک را پوشش دهد.</a:t>
            </a:r>
          </a:p>
          <a:p>
            <a:pPr marL="396875" indent="-350838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راستای </a:t>
            </a:r>
            <a:r>
              <a:rPr lang="fa-IR" sz="45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بهینه سازی ارائه خدمات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</a:t>
            </a:r>
            <a:r>
              <a:rPr lang="fa-IR" sz="45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تکمیل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و </a:t>
            </a:r>
            <a:r>
              <a:rPr lang="fa-IR" sz="45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به روزرسانی فضا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</a:t>
            </a:r>
            <a:r>
              <a:rPr lang="fa-IR" sz="45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تجهیزات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و </a:t>
            </a:r>
            <a:r>
              <a:rPr lang="fa-IR" sz="45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نیروی انسانی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دانشگاه/ دانشکده های علوم پزشکی می توانند مراتب کمبود امکانات خود را جهت تصمیم گیری به وزارت بهداشت، درمان و آموزش پزشکی ارسال نمایند.</a:t>
            </a: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2D50B59F-F557-F911-5F67-21C67AE0F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834" y="271398"/>
            <a:ext cx="11409248" cy="730685"/>
          </a:xfrm>
        </p:spPr>
        <p:txBody>
          <a:bodyPr>
            <a:normAutofit/>
          </a:bodyPr>
          <a:lstStyle/>
          <a:p>
            <a:pPr algn="r"/>
            <a:r>
              <a:rPr lang="fa-IR" sz="36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سطح دو و سه ارائه خدمت ....</a:t>
            </a:r>
            <a:endParaRPr lang="en-US" sz="3200" dirty="0">
              <a:solidFill>
                <a:schemeClr val="accent1">
                  <a:lumMod val="75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1DE671-D46C-4C5A-B577-564A756FBF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3" y="366468"/>
            <a:ext cx="773400" cy="773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C75988-706D-EAFC-C780-61F6C05F6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0676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47179-EDBE-0A43-D9A8-FB2B4EB42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27F9DA-888B-574E-DC82-1A4867CE4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956" y="1321574"/>
            <a:ext cx="11311003" cy="5169958"/>
          </a:xfrm>
        </p:spPr>
        <p:txBody>
          <a:bodyPr>
            <a:normAutofit fontScale="55000" lnSpcReduction="20000"/>
          </a:bodyPr>
          <a:lstStyle/>
          <a:p>
            <a:pPr marL="46037" indent="0" algn="just" rtl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ج-2-4) فرایند ارجاع بیماران برای دریافت خدمات پاراکلینیک ...</a:t>
            </a:r>
          </a:p>
          <a:p>
            <a:pPr marL="396875" indent="-350838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براساس </a:t>
            </a:r>
            <a:r>
              <a:rPr lang="fa-IR" sz="4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نیاز بالینی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</a:t>
            </a:r>
            <a:r>
              <a:rPr lang="fa-IR" sz="4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تشخیص اولیه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درخواست خدمات پاراکلینیک در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سامانه سطح یک توسط پزشک خانواده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یا در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سامانه نسخه نویسی برای سطح دو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ثبت می شود و بر اساس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نقشه ارجاع تعریف شده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توسط پزشک درخواست کننده، نوبت در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بستر الکترونیک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اخذ می گردد. </a:t>
            </a:r>
          </a:p>
          <a:p>
            <a:pPr marL="396875" indent="-350838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درخواست باید شامل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نوع خدمت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سطح فوریتی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دریافت خدمت باشد.</a:t>
            </a:r>
          </a:p>
          <a:p>
            <a:pPr marL="396875" indent="-350838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مراکز پاراکلینیک تعریف شده در شبکه ارائه خدمت موظفند براساس میزان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بیماردهی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و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فوریت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ظرفیت ارائه خدمت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خود را در اختیار مراجعین از مسیر ارجاع قرار دهند. </a:t>
            </a:r>
          </a:p>
          <a:p>
            <a:pPr marL="396875" indent="-350838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درصورت نیاز به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خدمات پاراکلینیک فوری (تا ۲۴ ساعت)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عدم امکان اخذ نوبت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بیمار با </a:t>
            </a:r>
            <a:r>
              <a:rPr lang="fa-IR" sz="46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معرفی پزشک معالج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به </a:t>
            </a:r>
            <a:r>
              <a:rPr lang="fa-IR" sz="45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مرکز درمانی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بر اساس </a:t>
            </a:r>
            <a:r>
              <a:rPr lang="fa-IR" sz="4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نقشه ارجاع الکترونیک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مراجعه می نماید و </a:t>
            </a:r>
            <a:r>
              <a:rPr lang="fa-IR" sz="46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مسئول پذیرش ارجاع ملزم به پذیرش و ارائه خدمت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است.</a:t>
            </a: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AE279904-6DCB-4157-D0F2-9E065BDC7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834" y="271398"/>
            <a:ext cx="11409248" cy="730685"/>
          </a:xfrm>
        </p:spPr>
        <p:txBody>
          <a:bodyPr>
            <a:normAutofit/>
          </a:bodyPr>
          <a:lstStyle/>
          <a:p>
            <a:pPr algn="r"/>
            <a:r>
              <a:rPr lang="fa-IR" sz="36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سطح دو و سه ارائه خدمت ....</a:t>
            </a:r>
            <a:endParaRPr lang="en-US" sz="3200" dirty="0">
              <a:solidFill>
                <a:schemeClr val="accent1">
                  <a:lumMod val="75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8F9A98-A1E4-ACA3-C053-6A09A04532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3" y="366468"/>
            <a:ext cx="773400" cy="773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58FBEA-8C7A-5B0F-7BE6-C4C7AE499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7150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3881D-6E5F-1AB7-8F7A-FDECA03F2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615270-41AD-10F9-9D22-63E0A2F0F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956" y="1321574"/>
            <a:ext cx="11311003" cy="5169958"/>
          </a:xfrm>
        </p:spPr>
        <p:txBody>
          <a:bodyPr>
            <a:normAutofit fontScale="70000" lnSpcReduction="20000"/>
          </a:bodyPr>
          <a:lstStyle/>
          <a:p>
            <a:pPr marL="46037" indent="0" algn="just" rtl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a-IR" sz="3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ج-2-4) فرایند ارجاع بیماران برای دریافت خدمات پاراکلینیک ...</a:t>
            </a:r>
          </a:p>
          <a:p>
            <a:pPr marL="46037" indent="0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a-IR" sz="4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دریافت نوبت برای خدمات پاراکلینیک به ترتیب اولویت های ذیل از مراکز تعیین شده طبق نقشه ارجاع خواهد بود:</a:t>
            </a:r>
          </a:p>
          <a:p>
            <a:pPr marL="46037" indent="0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a-IR" sz="4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الف)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بیماران تحت پوشش سازمان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بیمه سلامت ایران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:</a:t>
            </a:r>
          </a:p>
          <a:p>
            <a:pPr marL="46037" indent="0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a-IR" sz="4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اولویت اول: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بخش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دانشگاهی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(شبکه بهداشت یا بیمارستان دانشگاهی)</a:t>
            </a:r>
          </a:p>
          <a:p>
            <a:pPr marL="46037" indent="0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a-IR" sz="4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اولویت دوم: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مراکز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ملکی تامین اجتماعی</a:t>
            </a:r>
          </a:p>
          <a:p>
            <a:pPr marL="46037" indent="0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a-IR" sz="4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اولویت سوم: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سایر بخشهای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عمومی غیردولتی</a:t>
            </a:r>
          </a:p>
          <a:p>
            <a:pPr marL="46037" indent="0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a-IR" sz="4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اولویت چهارم: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بخش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خصوصی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قالب </a:t>
            </a:r>
            <a:r>
              <a:rPr lang="fa-IR" sz="4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عقد قرارداد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با سازمانهای بیمه گر پایه</a:t>
            </a: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48DCBBF4-322B-E30B-52C0-5030681A8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834" y="271398"/>
            <a:ext cx="11409248" cy="730685"/>
          </a:xfrm>
        </p:spPr>
        <p:txBody>
          <a:bodyPr>
            <a:normAutofit/>
          </a:bodyPr>
          <a:lstStyle/>
          <a:p>
            <a:pPr algn="r"/>
            <a:r>
              <a:rPr lang="fa-IR" sz="36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سطح دو و سه ارائه خدمت ....</a:t>
            </a:r>
            <a:endParaRPr lang="en-US" sz="3200" dirty="0">
              <a:solidFill>
                <a:schemeClr val="accent1">
                  <a:lumMod val="75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B7F9C7-583D-FB4E-666D-91998CA80A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3" y="366468"/>
            <a:ext cx="773400" cy="773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A045228-F110-0297-D8C4-488632149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1871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7D80D-6437-8406-7E80-6AF96F940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5ECBB9-B959-B1AC-6478-C0750210C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956" y="1321574"/>
            <a:ext cx="11311003" cy="5169958"/>
          </a:xfrm>
        </p:spPr>
        <p:txBody>
          <a:bodyPr>
            <a:normAutofit fontScale="70000" lnSpcReduction="20000"/>
          </a:bodyPr>
          <a:lstStyle/>
          <a:p>
            <a:pPr marL="46037" indent="0" algn="just" rtl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a-IR" sz="3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ج-2-4) فرایند ارجاع بیماران برای دریافت خدمات پاراکلینیک ...</a:t>
            </a:r>
          </a:p>
          <a:p>
            <a:pPr marL="46037" indent="0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a-IR" sz="4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دریافت نوبت برای خدمات پاراکلینیک به ترتیب اولویت های ذیل از مراکز تعیین شده طبق نقشه ارجاع خواهد بود:</a:t>
            </a:r>
          </a:p>
          <a:p>
            <a:pPr marL="46037" indent="0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a-IR" sz="4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الف)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بیماران تحت پوشش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بیمه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تامین اجتماعی</a:t>
            </a:r>
            <a:r>
              <a:rPr lang="fa-IR" sz="4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:</a:t>
            </a:r>
          </a:p>
          <a:p>
            <a:pPr marL="46037" indent="0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a-IR" sz="4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اولویت اول: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مراکز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ملکی تامین اجتماعی</a:t>
            </a:r>
          </a:p>
          <a:p>
            <a:pPr marL="46037" indent="0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a-IR" sz="4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اولویت دوم: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بخش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دانشگاهی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(بیمارستان دانشگاهی)</a:t>
            </a:r>
          </a:p>
          <a:p>
            <a:pPr marL="46037" indent="0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a-IR" sz="4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اولویت سوم: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سایر بخشهای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عمومی غیردولتی</a:t>
            </a:r>
          </a:p>
          <a:p>
            <a:pPr marL="46037" indent="0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fa-IR" sz="4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اولویت چهارم: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بخش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خصوصی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قالب </a:t>
            </a:r>
            <a:r>
              <a:rPr lang="fa-IR" sz="4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عقد قرارداد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با سازمانهای بیمه گر پایه</a:t>
            </a: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59FB0848-CE46-6879-53D9-661D2BC01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834" y="271398"/>
            <a:ext cx="11409248" cy="730685"/>
          </a:xfrm>
        </p:spPr>
        <p:txBody>
          <a:bodyPr>
            <a:normAutofit/>
          </a:bodyPr>
          <a:lstStyle/>
          <a:p>
            <a:pPr algn="r"/>
            <a:r>
              <a:rPr lang="fa-IR" sz="36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سطح دو و سه ارائه خدمت ....</a:t>
            </a:r>
            <a:endParaRPr lang="en-US" sz="3200" dirty="0">
              <a:solidFill>
                <a:schemeClr val="accent1">
                  <a:lumMod val="75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F85A70-DCA1-A3F2-8DAE-843B84BDFE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3" y="366468"/>
            <a:ext cx="773400" cy="773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3B7E752-0D39-79D5-1957-AA36A2630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5914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8A90D-7082-B234-2AC8-8DF04EBCD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A51AD7-83FA-0D9B-42D2-8657564AFD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956" y="1321574"/>
            <a:ext cx="11311003" cy="5169958"/>
          </a:xfrm>
        </p:spPr>
        <p:txBody>
          <a:bodyPr>
            <a:normAutofit fontScale="55000" lnSpcReduction="20000"/>
          </a:bodyPr>
          <a:lstStyle/>
          <a:p>
            <a:pPr marL="46037" indent="0" algn="just" rtl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ج-2-4) فرایند ارجاع بیماران برای دریافت خدمات پاراکلینیک ...</a:t>
            </a:r>
          </a:p>
          <a:p>
            <a:pPr marL="396875" indent="-350838" algn="just" rtl="1">
              <a:lnSpc>
                <a:spcPct val="134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پس از انجام اقدامات پاراکلینیک، </a:t>
            </a: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نتیجه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به صورت </a:t>
            </a:r>
            <a:r>
              <a:rPr lang="fa-IR" sz="47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الکترونیک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به </a:t>
            </a:r>
            <a:r>
              <a:rPr lang="fa-IR" sz="47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پزشک درخواست کننده 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</a:t>
            </a:r>
            <a:r>
              <a:rPr lang="fa-IR" sz="47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پزشک خانواده 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بازخورد داده می شود. در صورت </a:t>
            </a: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قطع سامانه 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ارجاع و ارسال نتیجه به صورت </a:t>
            </a: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کاغذی و دستی 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انجام خواهد شد.</a:t>
            </a:r>
          </a:p>
          <a:p>
            <a:pPr marL="396875" indent="-350838" algn="just" rtl="1">
              <a:lnSpc>
                <a:spcPct val="134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برای </a:t>
            </a: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تمامی بیمه شدگان سازمان بیمه سلامت ایران و سازمان تامین اجتماعی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برای </a:t>
            </a: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اولویت پنجم 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صورت </a:t>
            </a:r>
            <a:r>
              <a:rPr lang="fa-IR" sz="47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نبود متخصص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مربوطه </a:t>
            </a:r>
            <a:r>
              <a:rPr lang="fa-IR" sz="47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جهت تفسیر نتایج پاراکلینیک 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</a:t>
            </a:r>
            <a:r>
              <a:rPr lang="fa-IR" sz="47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حضور کارشناسان خبره 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</a:t>
            </a:r>
            <a:r>
              <a:rPr lang="fa-IR" sz="47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وجود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</a:t>
            </a:r>
            <a:r>
              <a:rPr lang="fa-IR" sz="47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تجهیزات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</a:t>
            </a:r>
            <a:r>
              <a:rPr lang="fa-IR" sz="47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مورد نیاز جهت انجام اقدامات پاراکلینیک 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(اعم از آزمایشگاهی، تصویربرداری و ...)، طبق </a:t>
            </a: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استانداردهای ارائه خدمت 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با </a:t>
            </a:r>
            <a:r>
              <a:rPr lang="fa-IR" sz="47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لحاظ فوریت انجام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دانشگاه/ دانشکده های علوم پزشکی می تواند از </a:t>
            </a:r>
            <a:r>
              <a:rPr lang="fa-IR" sz="47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ظرفیت پزشکی از راه دور در قالب </a:t>
            </a:r>
            <a:r>
              <a:rPr lang="en-GB" sz="47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PACS</a:t>
            </a:r>
            <a:r>
              <a:rPr lang="en-GB" sz="47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</a:t>
            </a:r>
            <a:r>
              <a:rPr lang="fa-IR" sz="47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برای خدمات تصویربرداری 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با </a:t>
            </a:r>
            <a:r>
              <a:rPr lang="fa-IR" sz="47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رعایت معیارهای رد و پذیرش نمونه برای خدمات آزمایشگاهی 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جهت </a:t>
            </a: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انجام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و </a:t>
            </a: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تفسیر نتایج </a:t>
            </a:r>
            <a:r>
              <a:rPr lang="fa-IR" sz="47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استفاده نمایند.</a:t>
            </a: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044066F3-F95A-B025-9036-BB96A3AAA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834" y="271398"/>
            <a:ext cx="11409248" cy="730685"/>
          </a:xfrm>
        </p:spPr>
        <p:txBody>
          <a:bodyPr>
            <a:normAutofit/>
          </a:bodyPr>
          <a:lstStyle/>
          <a:p>
            <a:pPr algn="r"/>
            <a:r>
              <a:rPr lang="fa-IR" sz="36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سطح دو و سه ارائه خدمت ....</a:t>
            </a:r>
            <a:endParaRPr lang="en-US" sz="3200" dirty="0">
              <a:solidFill>
                <a:schemeClr val="accent1">
                  <a:lumMod val="75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DFAB1E-9BF0-2487-1C61-7B1104CEFD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3" y="366468"/>
            <a:ext cx="773400" cy="773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43A858E-1366-A700-2F29-0ED5A7357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585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523" y="1597446"/>
            <a:ext cx="11222209" cy="3988106"/>
          </a:xfrm>
        </p:spPr>
        <p:txBody>
          <a:bodyPr>
            <a:normAutofit/>
          </a:bodyPr>
          <a:lstStyle/>
          <a:p>
            <a:pPr marL="263525" indent="0" algn="just" rtl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tabLst>
                <a:tab pos="1339850" algn="l"/>
              </a:tabLst>
            </a:pPr>
            <a:r>
              <a:rPr lang="fa-IR" sz="3200" dirty="0">
                <a:cs typeface="B Mitra" panose="00000400000000000000" pitchFamily="2" charset="-78"/>
              </a:rPr>
              <a:t>1- </a:t>
            </a:r>
            <a:r>
              <a:rPr lang="fa-IR" sz="30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اجرای</a:t>
            </a:r>
            <a:r>
              <a:rPr lang="fa-IR" sz="3200" b="1" dirty="0">
                <a:solidFill>
                  <a:srgbClr val="C00000"/>
                </a:solidFill>
                <a:cs typeface="B Mitra" panose="00000400000000000000" pitchFamily="2" charset="-78"/>
              </a:rPr>
              <a:t> </a:t>
            </a:r>
            <a:r>
              <a:rPr lang="fa-IR" sz="30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کامل</a:t>
            </a:r>
            <a:r>
              <a:rPr lang="fa-IR" sz="3200" b="1" dirty="0">
                <a:solidFill>
                  <a:srgbClr val="C00000"/>
                </a:solidFill>
                <a:cs typeface="B Mitra" panose="00000400000000000000" pitchFamily="2" charset="-78"/>
              </a:rPr>
              <a:t> </a:t>
            </a:r>
            <a:r>
              <a:rPr lang="fa-IR" sz="3200" dirty="0">
                <a:cs typeface="B Mitra" panose="00000400000000000000" pitchFamily="2" charset="-78"/>
              </a:rPr>
              <a:t>برنامه پزشک خانواده در </a:t>
            </a:r>
            <a:r>
              <a:rPr lang="fa-IR" sz="30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کلیه</a:t>
            </a:r>
            <a:r>
              <a:rPr lang="fa-IR" sz="3000" b="1" dirty="0">
                <a:solidFill>
                  <a:schemeClr val="accent2">
                    <a:lumMod val="75000"/>
                  </a:schemeClr>
                </a:solidFill>
                <a:cs typeface="B Mitra" panose="00000400000000000000" pitchFamily="2" charset="-78"/>
              </a:rPr>
              <a:t> </a:t>
            </a:r>
            <a:r>
              <a:rPr lang="fa-IR" sz="30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مناطق</a:t>
            </a:r>
            <a:r>
              <a:rPr lang="fa-IR" sz="3000" b="1" dirty="0">
                <a:solidFill>
                  <a:schemeClr val="accent2">
                    <a:lumMod val="75000"/>
                  </a:schemeClr>
                </a:solidFill>
                <a:cs typeface="B Mitra" panose="00000400000000000000" pitchFamily="2" charset="-78"/>
              </a:rPr>
              <a:t> </a:t>
            </a:r>
            <a:r>
              <a:rPr lang="fa-IR" sz="30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شهری</a:t>
            </a:r>
            <a:r>
              <a:rPr lang="fa-IR" sz="3000" b="1" dirty="0">
                <a:solidFill>
                  <a:schemeClr val="accent2">
                    <a:lumMod val="75000"/>
                  </a:schemeClr>
                </a:solidFill>
                <a:cs typeface="B Mitra" panose="00000400000000000000" pitchFamily="2" charset="-78"/>
              </a:rPr>
              <a:t> </a:t>
            </a:r>
            <a:r>
              <a:rPr lang="fa-IR" sz="3200" dirty="0">
                <a:cs typeface="B Mitra" panose="00000400000000000000" pitchFamily="2" charset="-78"/>
              </a:rPr>
              <a:t>و</a:t>
            </a:r>
            <a:r>
              <a:rPr lang="fa-IR" sz="3200" b="1" dirty="0">
                <a:solidFill>
                  <a:schemeClr val="accent2">
                    <a:lumMod val="75000"/>
                  </a:schemeClr>
                </a:solidFill>
                <a:cs typeface="B Mitra" panose="00000400000000000000" pitchFamily="2" charset="-78"/>
              </a:rPr>
              <a:t> </a:t>
            </a:r>
            <a:r>
              <a:rPr lang="fa-IR" sz="30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روستایی</a:t>
            </a:r>
          </a:p>
          <a:p>
            <a:pPr marL="263525" indent="0" algn="just" rtl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tabLst>
                <a:tab pos="1339850" algn="l"/>
              </a:tabLst>
            </a:pPr>
            <a:r>
              <a:rPr lang="fa-IR" sz="3200" dirty="0">
                <a:cs typeface="B Mitra" panose="00000400000000000000" pitchFamily="2" charset="-78"/>
              </a:rPr>
              <a:t>2- تدوین و اجرای </a:t>
            </a:r>
            <a:r>
              <a:rPr lang="fa-IR" sz="30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نظام</a:t>
            </a:r>
            <a:r>
              <a:rPr lang="fa-IR" sz="3200" b="1" dirty="0">
                <a:solidFill>
                  <a:schemeClr val="accent2">
                    <a:lumMod val="75000"/>
                  </a:schemeClr>
                </a:solidFill>
                <a:cs typeface="B Mitra" panose="00000400000000000000" pitchFamily="2" charset="-78"/>
              </a:rPr>
              <a:t>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پرداخت</a:t>
            </a:r>
            <a:r>
              <a:rPr lang="fa-IR" sz="3200" b="1" dirty="0">
                <a:solidFill>
                  <a:schemeClr val="accent2">
                    <a:lumMod val="75000"/>
                  </a:schemeClr>
                </a:solidFill>
                <a:cs typeface="B Mitra" panose="00000400000000000000" pitchFamily="2" charset="-78"/>
              </a:rPr>
              <a:t> </a:t>
            </a:r>
            <a:r>
              <a:rPr lang="fa-IR" sz="30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مناسب</a:t>
            </a:r>
            <a:r>
              <a:rPr lang="fa-IR" sz="3200" b="1" dirty="0">
                <a:solidFill>
                  <a:schemeClr val="accent2">
                    <a:lumMod val="75000"/>
                  </a:schemeClr>
                </a:solidFill>
                <a:cs typeface="B Mitra" panose="00000400000000000000" pitchFamily="2" charset="-78"/>
              </a:rPr>
              <a:t> </a:t>
            </a:r>
            <a:r>
              <a:rPr lang="fa-IR" sz="3200" dirty="0">
                <a:cs typeface="B Mitra" panose="00000400000000000000" pitchFamily="2" charset="-78"/>
              </a:rPr>
              <a:t>با اهداف اجرایی برنامه </a:t>
            </a:r>
          </a:p>
          <a:p>
            <a:pPr marL="263525" indent="0" algn="just" rtl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tabLst>
                <a:tab pos="1339850" algn="l"/>
              </a:tabLst>
            </a:pPr>
            <a:r>
              <a:rPr lang="fa-IR" sz="3200" dirty="0">
                <a:cs typeface="B Mitra" panose="00000400000000000000" pitchFamily="2" charset="-78"/>
              </a:rPr>
              <a:t>3- تامین و تضمین پایدار </a:t>
            </a:r>
            <a:r>
              <a:rPr lang="fa-IR" sz="30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منابع</a:t>
            </a:r>
            <a:r>
              <a:rPr lang="fa-IR" sz="3200" b="1" dirty="0">
                <a:solidFill>
                  <a:schemeClr val="accent2">
                    <a:lumMod val="75000"/>
                  </a:schemeClr>
                </a:solidFill>
                <a:cs typeface="B Mitra" panose="00000400000000000000" pitchFamily="2" charset="-78"/>
              </a:rPr>
              <a:t> </a:t>
            </a:r>
            <a:r>
              <a:rPr lang="fa-IR" sz="30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مالی</a:t>
            </a:r>
          </a:p>
          <a:p>
            <a:pPr marL="263525" indent="0" algn="just" rtl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tabLst>
                <a:tab pos="1339850" algn="l"/>
              </a:tabLst>
            </a:pPr>
            <a:r>
              <a:rPr lang="fa-IR" sz="3200" dirty="0">
                <a:cs typeface="B Mitra" panose="00000400000000000000" pitchFamily="2" charset="-78"/>
              </a:rPr>
              <a:t>4- </a:t>
            </a:r>
            <a:r>
              <a:rPr lang="fa-IR" sz="30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نوبت</a:t>
            </a:r>
            <a:r>
              <a:rPr lang="fa-IR" sz="3200" b="1" dirty="0">
                <a:solidFill>
                  <a:schemeClr val="accent2">
                    <a:lumMod val="75000"/>
                  </a:schemeClr>
                </a:solidFill>
                <a:cs typeface="B Mitra" panose="00000400000000000000" pitchFamily="2" charset="-78"/>
              </a:rPr>
              <a:t> </a:t>
            </a:r>
            <a:r>
              <a:rPr lang="fa-IR" sz="28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دهی</a:t>
            </a:r>
            <a:r>
              <a:rPr lang="fa-IR" sz="3200" b="1" dirty="0">
                <a:solidFill>
                  <a:schemeClr val="accent2">
                    <a:lumMod val="75000"/>
                  </a:schemeClr>
                </a:solidFill>
                <a:cs typeface="B Mitra" panose="00000400000000000000" pitchFamily="2" charset="-78"/>
              </a:rPr>
              <a:t> </a:t>
            </a:r>
            <a:r>
              <a:rPr lang="fa-IR" sz="3200" dirty="0">
                <a:cs typeface="B Mitra" panose="00000400000000000000" pitchFamily="2" charset="-78"/>
              </a:rPr>
              <a:t>و </a:t>
            </a:r>
            <a:r>
              <a:rPr lang="fa-IR" sz="30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ارجاع</a:t>
            </a:r>
            <a:r>
              <a:rPr lang="fa-IR" sz="3200" dirty="0">
                <a:solidFill>
                  <a:schemeClr val="accent2">
                    <a:lumMod val="75000"/>
                  </a:schemeClr>
                </a:solidFill>
                <a:cs typeface="B Mitra" panose="00000400000000000000" pitchFamily="2" charset="-78"/>
              </a:rPr>
              <a:t> </a:t>
            </a:r>
            <a:r>
              <a:rPr lang="fa-IR" sz="30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الکترونیک</a:t>
            </a:r>
          </a:p>
          <a:p>
            <a:pPr marL="263525" indent="0" algn="just" rtl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  <a:tabLst>
                <a:tab pos="1339850" algn="l"/>
              </a:tabLst>
            </a:pPr>
            <a:r>
              <a:rPr lang="fa-IR" sz="3200" dirty="0">
                <a:cs typeface="B Mitra" panose="00000400000000000000" pitchFamily="2" charset="-78"/>
              </a:rPr>
              <a:t>5- استقرار </a:t>
            </a:r>
            <a:r>
              <a:rPr lang="fa-IR" sz="30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پرونده</a:t>
            </a:r>
            <a:r>
              <a:rPr lang="fa-IR" sz="3200" b="1" dirty="0">
                <a:solidFill>
                  <a:schemeClr val="accent2">
                    <a:lumMod val="75000"/>
                  </a:schemeClr>
                </a:solidFill>
                <a:cs typeface="B Mitra" panose="00000400000000000000" pitchFamily="2" charset="-78"/>
              </a:rPr>
              <a:t> </a:t>
            </a:r>
            <a:r>
              <a:rPr lang="fa-IR" sz="30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الکترونیک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3" y="366468"/>
            <a:ext cx="773400" cy="773400"/>
          </a:xfrm>
          <a:prstGeom prst="rect">
            <a:avLst/>
          </a:prstGeom>
        </p:spPr>
      </p:pic>
      <p:sp>
        <p:nvSpPr>
          <p:cNvPr id="7" name="Title 12"/>
          <p:cNvSpPr txBox="1">
            <a:spLocks/>
          </p:cNvSpPr>
          <p:nvPr/>
        </p:nvSpPr>
        <p:spPr>
          <a:xfrm>
            <a:off x="487680" y="268224"/>
            <a:ext cx="1130936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a-IR" sz="36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الزامات پیاده سازی برنامه پزشک خانواده و نظام ارجاع</a:t>
            </a:r>
            <a:endParaRPr lang="en-US" sz="3600" dirty="0">
              <a:solidFill>
                <a:schemeClr val="accent1">
                  <a:lumMod val="75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4" name="Picture 3" descr="A person putting a coin on coins&#10;&#10;AI-generated content may be incorrect.">
            <a:extLst>
              <a:ext uri="{FF2B5EF4-FFF2-40B4-BE49-F238E27FC236}">
                <a16:creationId xmlns:a16="http://schemas.microsoft.com/office/drawing/2014/main" id="{1C24EF2D-EB72-B88B-566C-C1020C695E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23" y="3647093"/>
            <a:ext cx="3895784" cy="259459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18489C-540E-BA44-8CFA-CA32AB988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5817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4A54B-8E27-FBC0-436E-50E829DA3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D34DA8-E133-7C8D-B635-0580E8D49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956" y="1321574"/>
            <a:ext cx="11311003" cy="5169958"/>
          </a:xfrm>
        </p:spPr>
        <p:txBody>
          <a:bodyPr>
            <a:normAutofit fontScale="55000" lnSpcReduction="20000"/>
          </a:bodyPr>
          <a:lstStyle/>
          <a:p>
            <a:pPr marL="46037" indent="0" algn="just" rtl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ج-2-4) فرایند ارجاع بیماران برای دریافت خدمات پاراکلینیک ...</a:t>
            </a:r>
          </a:p>
          <a:p>
            <a:pPr marL="396875" indent="-350838" algn="just" rtl="1">
              <a:lnSpc>
                <a:spcPct val="134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صورت </a:t>
            </a:r>
            <a:r>
              <a:rPr lang="fa-IR" sz="4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ارائه خدمت پاراکلینیک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</a:t>
            </a:r>
            <a:r>
              <a:rPr lang="fa-IR" sz="4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مراکز تخصصی و فوق تخصصی (ریفرال) مستقر در مرکز استان/ شهرستان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برای بیمار،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طبق نقشه ارجاع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از مراکز مذکور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جهت مراجعه حضوری </a:t>
            </a:r>
            <a:r>
              <a:rPr lang="fa-IR" sz="4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نوبت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توسط پزشک تجویزکننده/ مرکز ارائه دهنده خدمت سطح دو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اخذ می شود. </a:t>
            </a:r>
          </a:p>
          <a:p>
            <a:pPr marL="396875" indent="-350838" algn="just" rtl="1">
              <a:lnSpc>
                <a:spcPct val="134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ارسال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بازخورد الکترونیکی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از </a:t>
            </a:r>
            <a:r>
              <a:rPr lang="fa-IR" sz="4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مراکز تخصصی و فوق تخصصی (ریفرال)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مستقر در مرکز استان/ شهرستان </a:t>
            </a:r>
            <a:r>
              <a:rPr lang="fa-IR" sz="4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(در صورت فراهم بودن زیرساخت ارائه بازخورد)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به </a:t>
            </a:r>
            <a:r>
              <a:rPr lang="fa-IR" sz="4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پزشک درخواست کننده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و </a:t>
            </a:r>
            <a:r>
              <a:rPr lang="fa-IR" sz="4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پزشک خانواده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الزامی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است.</a:t>
            </a:r>
          </a:p>
          <a:p>
            <a:pPr marL="396875" indent="-350838" algn="just" rtl="1">
              <a:lnSpc>
                <a:spcPct val="134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مرکز پاراکلینیک </a:t>
            </a:r>
            <a:r>
              <a:rPr lang="fa-IR" sz="4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موظف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است خدمت را </a:t>
            </a:r>
            <a:r>
              <a:rPr lang="fa-IR" sz="4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طبق درخواست پزشک خانواده/ پزشک متخصص/ فوق تخصص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انجام و نتیجه درخواست و بازخورد را در </a:t>
            </a:r>
            <a:r>
              <a:rPr lang="fa-IR" sz="45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سامانه تعیین شده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برای رویت </a:t>
            </a:r>
            <a:r>
              <a:rPr lang="fa-IR" sz="4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پزشک درخواست کننده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</a:t>
            </a:r>
            <a:r>
              <a:rPr lang="fa-IR" sz="4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پزشک خانواده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بیمار </a:t>
            </a:r>
            <a:r>
              <a:rPr lang="fa-IR" sz="45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ثبت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نماید.</a:t>
            </a: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F5DD030D-1858-F4EA-8FFF-86FB74411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834" y="271398"/>
            <a:ext cx="11409248" cy="730685"/>
          </a:xfrm>
        </p:spPr>
        <p:txBody>
          <a:bodyPr>
            <a:normAutofit/>
          </a:bodyPr>
          <a:lstStyle/>
          <a:p>
            <a:pPr algn="r"/>
            <a:r>
              <a:rPr lang="fa-IR" sz="36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سطح دو و سه ارائه خدمت ....</a:t>
            </a:r>
            <a:endParaRPr lang="en-US" sz="3200" dirty="0">
              <a:solidFill>
                <a:schemeClr val="accent1">
                  <a:lumMod val="75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8B169D-9B0D-193C-3B59-D2F04D3641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3" y="366468"/>
            <a:ext cx="773400" cy="773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D5B6F9-7BD6-5A3E-305F-76F6CAF45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7481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3A1C0-8697-2F97-5317-F99F537B1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2C2A60-608D-F674-DD84-A78EB399B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956" y="1175974"/>
            <a:ext cx="11311003" cy="5410628"/>
          </a:xfrm>
        </p:spPr>
        <p:txBody>
          <a:bodyPr>
            <a:normAutofit fontScale="25000" lnSpcReduction="20000"/>
          </a:bodyPr>
          <a:lstStyle/>
          <a:p>
            <a:pPr marL="46037" indent="0" algn="just" rtl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a-IR" sz="104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ج-2-4) فرایند ارجاع بیماران برای دریافت خدمات پاراکلینیک ...</a:t>
            </a:r>
          </a:p>
          <a:p>
            <a:pPr marL="396875" indent="-350838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8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خدمات آزمایشگاهی، در صورت </a:t>
            </a:r>
            <a:r>
              <a:rPr lang="fa-IR" sz="8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نبود تجهیزات لازم </a:t>
            </a:r>
            <a:r>
              <a:rPr lang="fa-IR" sz="8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جهت ارائه خدمت </a:t>
            </a:r>
            <a:r>
              <a:rPr lang="fa-IR" sz="8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بخش دانشگاهی </a:t>
            </a:r>
            <a:r>
              <a:rPr lang="fa-IR" sz="8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برقراری </a:t>
            </a:r>
            <a:r>
              <a:rPr lang="fa-IR" sz="8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امکان خرید خدمت </a:t>
            </a:r>
            <a:r>
              <a:rPr lang="fa-IR" sz="8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از </a:t>
            </a:r>
            <a:r>
              <a:rPr lang="fa-IR" sz="8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بخش خصوصی </a:t>
            </a:r>
            <a:r>
              <a:rPr lang="fa-IR" sz="8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برای خدمت مذکور، </a:t>
            </a:r>
            <a:r>
              <a:rPr lang="fa-IR" sz="8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نمونه گیری طبق معیارهای رد و پذیرش نمونه آزمایشگاه مقصد </a:t>
            </a:r>
            <a:r>
              <a:rPr lang="fa-IR" sz="8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</a:t>
            </a:r>
            <a:r>
              <a:rPr lang="fa-IR" sz="8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بخش دانشگاهی انجام </a:t>
            </a:r>
            <a:r>
              <a:rPr lang="fa-IR" sz="8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با رعایت </a:t>
            </a:r>
            <a:r>
              <a:rPr lang="fa-IR" sz="8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استاندارد انتقال</a:t>
            </a:r>
            <a:r>
              <a:rPr lang="fa-IR" sz="8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نمونه ها به </a:t>
            </a:r>
            <a:r>
              <a:rPr lang="fa-IR" sz="8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آزمایشگاه طرف قرارداد </a:t>
            </a:r>
            <a:r>
              <a:rPr lang="fa-IR" sz="8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ارسال می گردد. در صورت </a:t>
            </a:r>
            <a:r>
              <a:rPr lang="fa-IR" sz="8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خرید راهبردی توسط سازمانهای بیمه گر پایه</a:t>
            </a:r>
            <a:r>
              <a:rPr lang="fa-IR" sz="8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</a:t>
            </a:r>
            <a:r>
              <a:rPr lang="fa-IR" sz="8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نتیجه اقدامات پاراکلینیکی </a:t>
            </a:r>
            <a:r>
              <a:rPr lang="fa-IR" sz="8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توسط مرکز ارائه کننده خدمت به صورت </a:t>
            </a:r>
            <a:r>
              <a:rPr lang="fa-IR" sz="8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مکانیزه به سازمان بیمه گر مربوطه </a:t>
            </a:r>
            <a:r>
              <a:rPr lang="fa-IR" sz="8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ارسال</a:t>
            </a:r>
            <a:r>
              <a:rPr lang="fa-IR" sz="8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گردد.</a:t>
            </a:r>
          </a:p>
          <a:p>
            <a:pPr marL="396875" indent="-350838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8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صورت </a:t>
            </a:r>
            <a:r>
              <a:rPr lang="fa-IR" sz="8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عدم کفایت ظرفیت دولتی </a:t>
            </a:r>
            <a:r>
              <a:rPr lang="fa-IR" sz="8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</a:t>
            </a:r>
            <a:r>
              <a:rPr lang="fa-IR" sz="8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مراکز ملکی سازمان تامین اجتماعی </a:t>
            </a:r>
            <a:r>
              <a:rPr lang="fa-IR" sz="8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شهرستان با </a:t>
            </a:r>
            <a:r>
              <a:rPr lang="fa-IR" sz="88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اولویت های تعیین شده </a:t>
            </a:r>
            <a:r>
              <a:rPr lang="fa-IR" sz="8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با </a:t>
            </a:r>
            <a:r>
              <a:rPr lang="fa-IR" sz="8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اعلام دانشگاه/ دانشکده های علوم پزشکی </a:t>
            </a:r>
            <a:r>
              <a:rPr lang="fa-IR" sz="8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از </a:t>
            </a:r>
            <a:r>
              <a:rPr lang="fa-IR" sz="8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ظرفیت بخش غیردولتی </a:t>
            </a:r>
            <a:r>
              <a:rPr lang="fa-IR" sz="8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استفاده می شود. </a:t>
            </a:r>
          </a:p>
          <a:p>
            <a:pPr marL="396875" indent="-350838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8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خرید خدمت فقط از طریق سازوکار </a:t>
            </a:r>
            <a:r>
              <a:rPr lang="fa-IR" sz="8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خرید راهبردی توسط سازمانهای بیمه گر پایه </a:t>
            </a:r>
            <a:r>
              <a:rPr lang="fa-IR" sz="8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انجام می شود و قرارداد باید شامل موارد زیر باشد: </a:t>
            </a:r>
            <a:r>
              <a:rPr lang="fa-IR" sz="8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تعهد ارائه خدمت با تعرفه مصوب/ ثبت الکترونیک خدمات در سامانه </a:t>
            </a:r>
            <a:r>
              <a:rPr lang="fa-IR" sz="8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</a:t>
            </a:r>
            <a:r>
              <a:rPr lang="fa-IR" sz="8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ثبت بازخورد/ گزارش دهی ماهانه</a:t>
            </a:r>
            <a:r>
              <a:rPr lang="fa-IR" sz="8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به </a:t>
            </a:r>
            <a:r>
              <a:rPr lang="fa-IR" sz="8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شبکه بهداشت </a:t>
            </a:r>
            <a:r>
              <a:rPr lang="fa-IR" sz="8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</a:t>
            </a:r>
            <a:r>
              <a:rPr lang="fa-IR" sz="8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سازمانهای بیمه گر پایه</a:t>
            </a:r>
          </a:p>
          <a:p>
            <a:pPr marL="396875" indent="-350838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88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خرید خدمت از بخش غیردولتی </a:t>
            </a:r>
            <a:r>
              <a:rPr lang="fa-IR" sz="88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حداکثر تا سقف ۴۰ درصد نسخ</a:t>
            </a:r>
            <a:r>
              <a:rPr lang="fa-IR" sz="8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مربوطه مجاز است.</a:t>
            </a: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FD5F61A9-8D32-B63E-6F67-0E0A3A49C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834" y="271398"/>
            <a:ext cx="11409248" cy="730685"/>
          </a:xfrm>
        </p:spPr>
        <p:txBody>
          <a:bodyPr>
            <a:normAutofit/>
          </a:bodyPr>
          <a:lstStyle/>
          <a:p>
            <a:pPr algn="r"/>
            <a:r>
              <a:rPr lang="fa-IR" sz="36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سطح دو و سه ارائه خدمت ....</a:t>
            </a:r>
            <a:endParaRPr lang="en-US" sz="3200" dirty="0">
              <a:solidFill>
                <a:schemeClr val="accent1">
                  <a:lumMod val="75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238DEA-37D0-CE49-7797-3BE950E834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3" y="366468"/>
            <a:ext cx="773400" cy="773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12E32B-C3A0-11CA-4416-27C79FE0E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9933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C537F-D887-F3E1-88FF-41302EC00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76E2BD-87D0-5E27-3A62-88C44B6502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956" y="1321574"/>
            <a:ext cx="11311003" cy="5169958"/>
          </a:xfrm>
        </p:spPr>
        <p:txBody>
          <a:bodyPr>
            <a:normAutofit fontScale="55000" lnSpcReduction="20000"/>
          </a:bodyPr>
          <a:lstStyle/>
          <a:p>
            <a:pPr marL="46037" indent="0" algn="just" rtl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a-IR" sz="47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ج-2-5) فرایند مراجعه بیمار به اورژانس:</a:t>
            </a:r>
          </a:p>
          <a:p>
            <a:pPr marL="396875" indent="-350838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4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بیمارستان </a:t>
            </a:r>
            <a:r>
              <a:rPr lang="fa-IR" sz="46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موظف</a:t>
            </a:r>
            <a:r>
              <a:rPr lang="fa-IR" sz="4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است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کلیه مراجعین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چه افرادی که از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طریق سیستم نظام ارجاع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(پزشک خانواده یا مراکز جامع سلامت برای خدمات اورژانسی) مراجعه می کنند و چه بیمارانی که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مستقیماً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مراجعه می کنند را در </a:t>
            </a:r>
            <a:r>
              <a:rPr lang="fa-IR" sz="46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کلیه سطوح تریاژ اورژانس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</a:t>
            </a:r>
            <a:r>
              <a:rPr lang="fa-IR" sz="45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پذیرش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نماید. </a:t>
            </a:r>
          </a:p>
          <a:p>
            <a:pPr marL="396875" indent="-350838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صورت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درمان سرپایی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تعیین سطح تریاژ ۴ یا 5 پس از ترخیص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یا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تثبیت وضعیت بیمار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</a:t>
            </a:r>
            <a:r>
              <a:rPr lang="fa-IR" sz="4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خودپرداخت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(فرانشیز) بیمار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معادل ۳۰ درصد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می باشد. </a:t>
            </a:r>
          </a:p>
          <a:p>
            <a:pPr marL="396875" indent="-350838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صورت تعیین </a:t>
            </a:r>
            <a:r>
              <a:rPr lang="fa-IR" sz="45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سطوح تریاژ ۱ ، ۲ یا ۳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</a:t>
            </a:r>
            <a:r>
              <a:rPr lang="fa-IR" sz="45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تشکیل پرونده بستری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</a:t>
            </a:r>
            <a:r>
              <a:rPr lang="fa-IR" sz="45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یک نسخه دیجیتال از خلاصه پرونده اورژانسی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به صورت </a:t>
            </a:r>
            <a:r>
              <a:rPr lang="fa-IR" sz="45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الکترونیکی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برای </a:t>
            </a:r>
            <a:r>
              <a:rPr lang="fa-IR" sz="45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پزشک خانواده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ارسال می گردد و 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خود پرداخت </a:t>
            </a:r>
            <a:r>
              <a:rPr lang="fa-IR" sz="45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بیمار</a:t>
            </a:r>
            <a:r>
              <a:rPr lang="fa-IR" sz="4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صفر </a:t>
            </a:r>
            <a:r>
              <a:rPr lang="fa-IR" sz="4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می گردد.</a:t>
            </a:r>
          </a:p>
          <a:p>
            <a:pPr marL="396875" indent="-350838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4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تمامی فرایندهای ارائه خدمات مطابق قوانین حاکم بر اورژانس طبق روال جاری برقرار می باشد.</a:t>
            </a: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233CD705-2931-5FB6-93AB-179D46C0D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834" y="271398"/>
            <a:ext cx="11409248" cy="730685"/>
          </a:xfrm>
        </p:spPr>
        <p:txBody>
          <a:bodyPr>
            <a:normAutofit/>
          </a:bodyPr>
          <a:lstStyle/>
          <a:p>
            <a:pPr algn="r"/>
            <a:r>
              <a:rPr lang="fa-IR" sz="36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سطح دو و سه ارائه خدمت ....</a:t>
            </a:r>
            <a:endParaRPr lang="en-US" sz="3200" dirty="0">
              <a:solidFill>
                <a:schemeClr val="accent1">
                  <a:lumMod val="75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F23D90-8FF8-B45C-AAE8-E5684DCE5F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3" y="366468"/>
            <a:ext cx="773400" cy="773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BC16561-7FF6-568B-0487-C7D863B1E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8967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B4C81-C40F-4887-0FFA-DCE855B88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DE404D-DC3F-14E7-EB61-FB156F43E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956" y="1097152"/>
            <a:ext cx="11311003" cy="5489449"/>
          </a:xfrm>
        </p:spPr>
        <p:txBody>
          <a:bodyPr>
            <a:normAutofit fontScale="25000" lnSpcReduction="20000"/>
          </a:bodyPr>
          <a:lstStyle/>
          <a:p>
            <a:pPr marL="46037" indent="0" algn="just" rtl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a-IR" sz="112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ج-2-6) بسته خدمات سطح دوم و سوم:</a:t>
            </a:r>
          </a:p>
          <a:p>
            <a:pPr marL="396875" indent="-350838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خدمات سلامت قابل ارائه در سطوح دوم و سوم نظام ارجاع در </a:t>
            </a: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چارچوب بسته خدمات مصوب شورای عالی بیمه سلامت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کشور و </a:t>
            </a: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بسته خدمات بیمه پایه کشور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خواهد بود. بدیهی است </a:t>
            </a: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بسته بیمه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پایه سلامت باید </a:t>
            </a:r>
            <a:r>
              <a:rPr lang="fa-IR" sz="9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متناسب با استقرار نظام پزشک خانواده محله محور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</a:t>
            </a:r>
            <a:r>
              <a:rPr lang="fa-IR" sz="9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نظام ارجاع برای عموم افراد کشور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به صورت </a:t>
            </a: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یکسان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تعریف و اجرا گردد.</a:t>
            </a:r>
          </a:p>
          <a:p>
            <a:pPr marL="396875" indent="-350838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9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ارائه کنندگان خدمت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براساس </a:t>
            </a:r>
            <a:r>
              <a:rPr lang="fa-IR" sz="9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نقشه ارجاع در سطح دوم و سوم </a:t>
            </a: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تمام بیماران ارجاعی را می پذیرند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نسبت به </a:t>
            </a: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تشکیل پرونده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</a:t>
            </a: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ارائه خدمات تشخیصی و درمانی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</a:t>
            </a: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بازخورد به پزشک خانواده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به صورت </a:t>
            </a: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الکترونیکی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اقدام خواهند نمود. </a:t>
            </a:r>
            <a:r>
              <a:rPr lang="fa-IR" sz="9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مراجعه کننده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می تواند </a:t>
            </a:r>
            <a:r>
              <a:rPr lang="fa-IR" sz="9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یک خدمت یا بیشتر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را دریافت نماید.</a:t>
            </a:r>
          </a:p>
          <a:p>
            <a:pPr marL="396875" indent="-350838" algn="just" rt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9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وزارت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موظف است با </a:t>
            </a:r>
            <a:r>
              <a:rPr lang="fa-IR" sz="9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مشارکت سازمانهای بیمه گر پایه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برای </a:t>
            </a:r>
            <a:r>
              <a:rPr lang="fa-IR" sz="9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اختلالات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و </a:t>
            </a:r>
            <a:r>
              <a:rPr lang="fa-IR" sz="9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بیماریهای شایع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</a:t>
            </a: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راهنمای بالینی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و </a:t>
            </a: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پروتکل های مربوطه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را تهیه نماید و </a:t>
            </a: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مراکز ارائه دهنده خدمت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مشمول برنامه در کلیه سطوح </a:t>
            </a: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موظفند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براساس </a:t>
            </a:r>
            <a:r>
              <a:rPr lang="fa-IR" sz="96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راهنماهای ابلاغ شده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عمل نمایند. راهنماهای مذکور باید در قالب </a:t>
            </a:r>
            <a:r>
              <a:rPr lang="fa-IR" sz="9600" b="1" dirty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مسیرهای بالینی هوشمند در بستر الکترونیکی </a:t>
            </a:r>
            <a:r>
              <a:rPr lang="fa-IR" sz="96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تعریف شوند.</a:t>
            </a: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B28D1E32-3C68-0333-8686-2B6B01F64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834" y="271398"/>
            <a:ext cx="11409248" cy="730685"/>
          </a:xfrm>
        </p:spPr>
        <p:txBody>
          <a:bodyPr>
            <a:normAutofit/>
          </a:bodyPr>
          <a:lstStyle/>
          <a:p>
            <a:pPr algn="r"/>
            <a:r>
              <a:rPr lang="fa-IR" sz="36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سطح دو و سه ارائه خدمت ....</a:t>
            </a:r>
            <a:endParaRPr lang="en-US" sz="3200" dirty="0">
              <a:solidFill>
                <a:schemeClr val="accent1">
                  <a:lumMod val="75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8E349F-4106-46FA-19A5-256EEC9A36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3" y="366468"/>
            <a:ext cx="773400" cy="773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C73F16E-EAA5-1146-F957-93FCFBA8B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5306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710720-F801-E429-7174-977DB6D7E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34</a:t>
            </a:fld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B6A87EE-7B2C-4500-112A-3386F529C6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52" y="222454"/>
            <a:ext cx="11826215" cy="650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122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956" y="1321574"/>
            <a:ext cx="11311003" cy="4969058"/>
          </a:xfrm>
        </p:spPr>
        <p:txBody>
          <a:bodyPr>
            <a:normAutofit fontScale="92500" lnSpcReduction="20000"/>
          </a:bodyPr>
          <a:lstStyle/>
          <a:p>
            <a:pPr marL="46037" indent="0" algn="just" rtl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a-IR" sz="2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ج- 2- 1) فرآیند ارجاع بیماران در سطح دو و سه (سرپایی و بستری):</a:t>
            </a:r>
          </a:p>
          <a:p>
            <a:pPr marL="396875" indent="-350838" algn="just" rt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ارجاع بیمار توسط پزشک خانواده براساس نظام سطح بندی، را با لحاظ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نوع بیمه پایه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بعد مسافت 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ترجیح بیمار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و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صرفاً در قالب نقشه ارجاع تعریف شده 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به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 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مراکز سطح دو شبکه ارائه خدمات</a:t>
            </a:r>
          </a:p>
          <a:p>
            <a:pPr marL="396875" indent="-350838" algn="just" rt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مسئولیت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اخذ نوبت 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برای ارجاع اولیه در سطح یک بر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عهده پزشک خانواده</a:t>
            </a:r>
          </a:p>
          <a:p>
            <a:pPr marL="396875" indent="-350838" algn="just" rt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نوبت دهی به صورت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الکترونیکی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و یا در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موارد خاص 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نبود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یا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ضعف زیرساخت 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از طریق سازوکارهای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تلفنی/کاغذی</a:t>
            </a:r>
          </a:p>
          <a:p>
            <a:pPr marL="396875" indent="-350838" algn="just" rt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صورت تصمیم پزشک خانواده به ارجاع بیمار، شرح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نوع رشته تخصصی 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اطلاع رسانی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تعداد متخصصین 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موجود برای بیمار و براساس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نقشه ارجاع</a:t>
            </a:r>
            <a:endParaRPr lang="en-US" sz="2600" b="1" dirty="0">
              <a:solidFill>
                <a:schemeClr val="bg2">
                  <a:lumMod val="50000"/>
                </a:schemeClr>
              </a:solidFill>
              <a:cs typeface="B Mitra" panose="00000400000000000000" pitchFamily="2" charset="-78"/>
            </a:endParaRPr>
          </a:p>
          <a:p>
            <a:pPr marL="396875" indent="-350838" algn="just" rt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انتخاب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 رشته تخصصی 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با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پزشک خانواده 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انتخاب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زمان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و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مرکز</a:t>
            </a:r>
            <a:r>
              <a:rPr lang="fa-IR" sz="28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ارائه خدمت براساس نقشه ارجاع در آن رشته با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ترجیح بیمار</a:t>
            </a:r>
            <a:endParaRPr lang="en-US" sz="2600" b="1" dirty="0">
              <a:solidFill>
                <a:schemeClr val="bg2">
                  <a:lumMod val="50000"/>
                </a:schemeClr>
              </a:solidFill>
              <a:cs typeface="B Mitra" panose="00000400000000000000" pitchFamily="2" charset="-78"/>
            </a:endParaRPr>
          </a:p>
        </p:txBody>
      </p:sp>
      <p:sp>
        <p:nvSpPr>
          <p:cNvPr id="4" name="Title 12"/>
          <p:cNvSpPr>
            <a:spLocks noGrp="1"/>
          </p:cNvSpPr>
          <p:nvPr>
            <p:ph type="title"/>
          </p:nvPr>
        </p:nvSpPr>
        <p:spPr>
          <a:xfrm>
            <a:off x="400834" y="271398"/>
            <a:ext cx="11409248" cy="730685"/>
          </a:xfrm>
        </p:spPr>
        <p:txBody>
          <a:bodyPr>
            <a:normAutofit/>
          </a:bodyPr>
          <a:lstStyle/>
          <a:p>
            <a:pPr algn="r"/>
            <a:r>
              <a:rPr lang="fa-IR" sz="36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سطح دو و سه ارائه خدمت:</a:t>
            </a:r>
            <a:endParaRPr lang="en-US" sz="3200" dirty="0">
              <a:solidFill>
                <a:schemeClr val="accent1">
                  <a:lumMod val="75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3" y="366468"/>
            <a:ext cx="773400" cy="773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D411FB4-9B70-A561-4E7C-64E0D31B2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824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956" y="1321574"/>
            <a:ext cx="11311003" cy="4969058"/>
          </a:xfrm>
        </p:spPr>
        <p:txBody>
          <a:bodyPr>
            <a:normAutofit fontScale="92500" lnSpcReduction="10000"/>
          </a:bodyPr>
          <a:lstStyle/>
          <a:p>
            <a:pPr marL="46037" indent="0" algn="just" rtl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a-IR" sz="2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ج- 2- 1) فرآیند ارجاع بیماران در سطح دو و سه ...</a:t>
            </a:r>
          </a:p>
          <a:p>
            <a:pPr marL="396875" indent="-350838" algn="just" rt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صورت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درخواست بیمار  </a:t>
            </a: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به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ارجاع</a:t>
            </a: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بر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خلاف تشخیص پزشک خانواده</a:t>
            </a: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اخذ پذیرش </a:t>
            </a: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از متخصص مورد نظر خارج از نظام ارجاع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توسط بیمار </a:t>
            </a: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طبق فرانشیز اعلامی</a:t>
            </a:r>
            <a:r>
              <a:rPr lang="en-US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</a:t>
            </a:r>
            <a:endParaRPr lang="fa-IR" sz="2600" b="1" dirty="0">
              <a:solidFill>
                <a:schemeClr val="bg2">
                  <a:lumMod val="50000"/>
                </a:schemeClr>
              </a:solidFill>
              <a:cs typeface="B Mitra" panose="00000400000000000000" pitchFamily="2" charset="-78"/>
            </a:endParaRPr>
          </a:p>
          <a:p>
            <a:pPr marL="396875" indent="-350838" algn="just" rt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مورد بیمه شدگان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سازمان تامین اجتماعی </a:t>
            </a: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با رعایت نقشه ارجاع الکترونیکی، با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انتخاب بیمار</a:t>
            </a: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اولویت اول </a:t>
            </a: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ارجاع به پزشک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متخصص</a:t>
            </a: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مستقر در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مراکز ملکی سازمان تامین اجتماعی </a:t>
            </a: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اولویت دوم </a:t>
            </a: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درمانگاه تخصصی و فوق تخصصی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دانشگاهی</a:t>
            </a: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</a:t>
            </a:r>
          </a:p>
          <a:p>
            <a:pPr marL="396875" indent="-350838" algn="just" rt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مورد بیمه شدگان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سازمان بیمه سلامت ایران</a:t>
            </a: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با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انتخاب بیمار</a:t>
            </a: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اولویت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اول</a:t>
            </a: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ارجاع</a:t>
            </a: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پزشک متخصص مستقر در درمانگاه های تخصصی و فوق تخصصی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دانشگاهی</a:t>
            </a: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و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اولویت دوم </a:t>
            </a: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پزشک متخصص مستقر در </a:t>
            </a:r>
            <a:r>
              <a:rPr lang="fa-IR" sz="26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مراکز ملکی سازمان تامین اجتماعی </a:t>
            </a:r>
          </a:p>
        </p:txBody>
      </p:sp>
      <p:sp>
        <p:nvSpPr>
          <p:cNvPr id="4" name="Title 12"/>
          <p:cNvSpPr>
            <a:spLocks noGrp="1"/>
          </p:cNvSpPr>
          <p:nvPr>
            <p:ph type="title"/>
          </p:nvPr>
        </p:nvSpPr>
        <p:spPr>
          <a:xfrm>
            <a:off x="400834" y="271398"/>
            <a:ext cx="11409248" cy="730685"/>
          </a:xfrm>
        </p:spPr>
        <p:txBody>
          <a:bodyPr>
            <a:normAutofit/>
          </a:bodyPr>
          <a:lstStyle/>
          <a:p>
            <a:pPr algn="r"/>
            <a:r>
              <a:rPr lang="fa-IR" sz="36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سطح دو و سه ارائه خدمت ....</a:t>
            </a:r>
            <a:endParaRPr lang="en-US" sz="3200" dirty="0">
              <a:solidFill>
                <a:schemeClr val="accent1">
                  <a:lumMod val="75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3" y="366468"/>
            <a:ext cx="773400" cy="773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D411FB4-9B70-A561-4E7C-64E0D31B2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737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956" y="1321574"/>
            <a:ext cx="11311003" cy="4969058"/>
          </a:xfrm>
        </p:spPr>
        <p:txBody>
          <a:bodyPr>
            <a:normAutofit fontScale="77500" lnSpcReduction="20000"/>
          </a:bodyPr>
          <a:lstStyle/>
          <a:p>
            <a:pPr marL="46037" indent="0" algn="just" rtl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a-IR" sz="28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ج- 2- 1) فرآیند ارجاع بیماران در سطح دو و سه ...</a:t>
            </a:r>
          </a:p>
          <a:p>
            <a:pPr marL="396875" indent="-350838" algn="just" rt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پذیرش بیمار با مراجعه به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ایستگاه ارجاع </a:t>
            </a: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با ارائه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کد ملی </a:t>
            </a: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کد ارجاع</a:t>
            </a: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براساس نوبت اخذ شده در سطح 2</a:t>
            </a:r>
          </a:p>
          <a:p>
            <a:pPr marL="396875" indent="-350838" algn="just" rt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3000" b="1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مسئول ایستگاه ارجاع</a:t>
            </a: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متولی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مدیریت صف انتظار </a:t>
            </a: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اطمینان از دریافت به موقع خدمات </a:t>
            </a: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براساس زمان نوبت اخذ شده و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راهنمایی بیمار برای ویزیت </a:t>
            </a: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پیگیری</a:t>
            </a: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دریافت خدمات سرپایی </a:t>
            </a:r>
          </a:p>
          <a:p>
            <a:pPr marL="396875" indent="-350838" algn="just" rt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وظیفه مراکز در پیاده سازی فرایند ارجاع به نحوی که خدمات مورد نیاز بیماران در تمامی مراحل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بدون مشکلات فرایندی</a:t>
            </a: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و در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کمترین</a:t>
            </a: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زمان</a:t>
            </a:r>
            <a:r>
              <a:rPr lang="fa-IR" sz="30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دریافت گردد.</a:t>
            </a:r>
          </a:p>
          <a:p>
            <a:pPr marL="396875" indent="-350838" algn="just" rt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خصوص بیماران با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اولویت ارجاع فوری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در صورت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نبود ظرفیت نوبت دهی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در مرکز درمانی سطح دو براساس نقشه ارجاع،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ایستگاه ارجاع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در مرکز سطح دو موظف به تامین نوبت ارائه خدمت تخصصی مربوطه در بازه زمانی تعریف شده با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افزایش ظرفیت بیماران ارجاعی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و یا </a:t>
            </a:r>
            <a:r>
              <a:rPr lang="fa-IR" sz="3100" b="1" dirty="0">
                <a:solidFill>
                  <a:schemeClr val="bg2">
                    <a:lumMod val="50000"/>
                  </a:schemeClr>
                </a:solidFill>
                <a:cs typeface="B Mitra" panose="00000400000000000000" pitchFamily="2" charset="-78"/>
              </a:rPr>
              <a:t>هماهنگی با سایر مراکز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برای ارائه خدمت به بیماران است.</a:t>
            </a:r>
          </a:p>
          <a:p>
            <a:pPr marL="396875" indent="-350838" algn="just" rt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ضرورت تعریف </a:t>
            </a:r>
            <a:r>
              <a:rPr lang="fa-IR" sz="31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مسیر ارجاع فوری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جهت </a:t>
            </a:r>
            <a:r>
              <a:rPr lang="fa-IR" sz="31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بیماران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</a:t>
            </a:r>
            <a:r>
              <a:rPr lang="fa-IR" sz="31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خاص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، </a:t>
            </a:r>
            <a:r>
              <a:rPr lang="fa-IR" sz="31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نادر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و </a:t>
            </a:r>
            <a:r>
              <a:rPr lang="fa-IR" sz="31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صعب العلاج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 و همچنین </a:t>
            </a:r>
            <a:r>
              <a:rPr lang="fa-IR" sz="3100" b="1" dirty="0">
                <a:solidFill>
                  <a:srgbClr val="FF0000"/>
                </a:solidFill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بیماران مزمن </a:t>
            </a:r>
            <a:r>
              <a:rPr lang="fa-IR" sz="3100" dirty="0">
                <a:latin typeface="Tahoma" panose="020B060403050404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با رعایت مسیرهای بالینی توسط معاونت درمان دانشگاه/ دانشکده های علوم پزشکی</a:t>
            </a:r>
          </a:p>
        </p:txBody>
      </p:sp>
      <p:sp>
        <p:nvSpPr>
          <p:cNvPr id="4" name="Title 12"/>
          <p:cNvSpPr>
            <a:spLocks noGrp="1"/>
          </p:cNvSpPr>
          <p:nvPr>
            <p:ph type="title"/>
          </p:nvPr>
        </p:nvSpPr>
        <p:spPr>
          <a:xfrm>
            <a:off x="400834" y="271398"/>
            <a:ext cx="11409248" cy="730685"/>
          </a:xfrm>
        </p:spPr>
        <p:txBody>
          <a:bodyPr>
            <a:normAutofit/>
          </a:bodyPr>
          <a:lstStyle/>
          <a:p>
            <a:pPr algn="r"/>
            <a:r>
              <a:rPr lang="fa-IR" sz="36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سطح دو و سه ارائه خدمت ....</a:t>
            </a:r>
            <a:endParaRPr lang="en-US" sz="3200" dirty="0">
              <a:solidFill>
                <a:schemeClr val="accent1">
                  <a:lumMod val="75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3" y="366468"/>
            <a:ext cx="773400" cy="773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D411FB4-9B70-A561-4E7C-64E0D31B2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9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3" y="366468"/>
            <a:ext cx="773400" cy="773400"/>
          </a:xfrm>
          <a:prstGeom prst="rect">
            <a:avLst/>
          </a:prstGeom>
        </p:spPr>
      </p:pic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23" y="1139868"/>
            <a:ext cx="10483061" cy="5093465"/>
          </a:xfrm>
        </p:spPr>
      </p:pic>
      <p:sp>
        <p:nvSpPr>
          <p:cNvPr id="7" name="Title 12"/>
          <p:cNvSpPr txBox="1">
            <a:spLocks/>
          </p:cNvSpPr>
          <p:nvPr/>
        </p:nvSpPr>
        <p:spPr>
          <a:xfrm>
            <a:off x="487680" y="268224"/>
            <a:ext cx="1130936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a-IR" sz="30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وضعیت تعیین نقشه ارجاع در دانشگاه/دانشکده ها</a:t>
            </a:r>
            <a:endParaRPr lang="en-US" sz="3000" dirty="0">
              <a:solidFill>
                <a:schemeClr val="accent1">
                  <a:lumMod val="75000"/>
                </a:schemeClr>
              </a:solidFill>
              <a:cs typeface="B Mitra" panose="00000400000000000000" pitchFamily="2" charset="-78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3B85CB2-1486-1A1E-968F-3315EAE1B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161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3" y="366468"/>
            <a:ext cx="773400" cy="773400"/>
          </a:xfrm>
          <a:prstGeom prst="rect">
            <a:avLst/>
          </a:prstGeom>
        </p:spPr>
      </p:pic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72" y="1139868"/>
            <a:ext cx="11132176" cy="5449908"/>
          </a:xfrm>
        </p:spPr>
      </p:pic>
      <p:sp>
        <p:nvSpPr>
          <p:cNvPr id="5" name="Title 12"/>
          <p:cNvSpPr txBox="1">
            <a:spLocks/>
          </p:cNvSpPr>
          <p:nvPr/>
        </p:nvSpPr>
        <p:spPr>
          <a:xfrm>
            <a:off x="487680" y="268224"/>
            <a:ext cx="1130936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a-IR" sz="3000" b="1" dirty="0" err="1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رادار</a:t>
            </a:r>
            <a:r>
              <a:rPr lang="fa-IR" sz="30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 میانگین زمانی (دقیقه) نزدیک ترین مقصد ارجاع کشور برای یک تخصص</a:t>
            </a:r>
            <a:endParaRPr lang="en-US" sz="3000" dirty="0">
              <a:solidFill>
                <a:schemeClr val="accent1">
                  <a:lumMod val="75000"/>
                </a:schemeClr>
              </a:solidFill>
              <a:cs typeface="B Mitra" panose="00000400000000000000" pitchFamily="2" charset="-78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E59951-C4C7-C006-78B3-04E8DEBF5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6009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3" y="366468"/>
            <a:ext cx="773400" cy="773400"/>
          </a:xfrm>
          <a:prstGeom prst="rect">
            <a:avLst/>
          </a:prstGeom>
        </p:spPr>
      </p:pic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36" y="1139868"/>
            <a:ext cx="10918203" cy="5313802"/>
          </a:xfrm>
        </p:spPr>
      </p:pic>
      <p:sp>
        <p:nvSpPr>
          <p:cNvPr id="7" name="Title 12"/>
          <p:cNvSpPr txBox="1">
            <a:spLocks/>
          </p:cNvSpPr>
          <p:nvPr/>
        </p:nvSpPr>
        <p:spPr>
          <a:xfrm>
            <a:off x="487680" y="268224"/>
            <a:ext cx="1130936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a-IR" sz="30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نمونه </a:t>
            </a:r>
            <a:r>
              <a:rPr lang="fa-IR" sz="3000" b="1" dirty="0" err="1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رادار</a:t>
            </a:r>
            <a:r>
              <a:rPr lang="fa-IR" sz="3000" b="1" dirty="0">
                <a:solidFill>
                  <a:schemeClr val="accent1">
                    <a:lumMod val="75000"/>
                  </a:schemeClr>
                </a:solidFill>
                <a:cs typeface="B Mitra" panose="00000400000000000000" pitchFamily="2" charset="-78"/>
              </a:rPr>
              <a:t> میانگین زمانی (دقیقه) نزدیک ترین مقصد ارجاع تمامی تخصص ها</a:t>
            </a:r>
            <a:endParaRPr lang="en-US" sz="3000" dirty="0">
              <a:solidFill>
                <a:schemeClr val="accent1">
                  <a:lumMod val="75000"/>
                </a:schemeClr>
              </a:solidFill>
              <a:cs typeface="B Mitra" panose="00000400000000000000" pitchFamily="2" charset="-78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3BA515F-C755-622F-BDB9-252E43D26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C475A-FC22-4BB2-81DE-26878B72C70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870023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ACC63D00-1EE0-4159-BF5A-6FF02000B7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1699</TotalTime>
  <Words>4188</Words>
  <Application>Microsoft Office PowerPoint</Application>
  <PresentationFormat>Widescreen</PresentationFormat>
  <Paragraphs>203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Arial</vt:lpstr>
      <vt:lpstr>B Mitra</vt:lpstr>
      <vt:lpstr>B Titr</vt:lpstr>
      <vt:lpstr>Calibri</vt:lpstr>
      <vt:lpstr>Corbel</vt:lpstr>
      <vt:lpstr>Tahoma</vt:lpstr>
      <vt:lpstr>Times New Roman</vt:lpstr>
      <vt:lpstr>Wingdings</vt:lpstr>
      <vt:lpstr>Basis</vt:lpstr>
      <vt:lpstr>دستورالعمل برنامه ملی پزشک خانواده و نظام ارجاع نسخه 03 </vt:lpstr>
      <vt:lpstr>PowerPoint Presentation</vt:lpstr>
      <vt:lpstr>PowerPoint Presentation</vt:lpstr>
      <vt:lpstr>سطح دو و سه ارائه خدمت:</vt:lpstr>
      <vt:lpstr>سطح دو و سه ارائه خدمت ....</vt:lpstr>
      <vt:lpstr>سطح دو و سه ارائه خدمت ....</vt:lpstr>
      <vt:lpstr>PowerPoint Presentation</vt:lpstr>
      <vt:lpstr>PowerPoint Presentation</vt:lpstr>
      <vt:lpstr>PowerPoint Presentation</vt:lpstr>
      <vt:lpstr>PowerPoint Presentation</vt:lpstr>
      <vt:lpstr>سطح دو و سه ارائه خدمت ....</vt:lpstr>
      <vt:lpstr>سطح دو و سه ارائه خدمت ....</vt:lpstr>
      <vt:lpstr>سطح دو و سه ارائه خدمت ....</vt:lpstr>
      <vt:lpstr>سطح دو و سه ارائه خدمت ....</vt:lpstr>
      <vt:lpstr>سطح دو و سه ارائه خدمت ....</vt:lpstr>
      <vt:lpstr>سطح دو و سه ارائه خدمت ....</vt:lpstr>
      <vt:lpstr>سطح دو و سه ارائه خدمت ....</vt:lpstr>
      <vt:lpstr>سطح دو و سه ارائه خدمت ....</vt:lpstr>
      <vt:lpstr>سطح دو و سه ارائه خدمت ....</vt:lpstr>
      <vt:lpstr>سطح دو و سه ارائه خدمت ....</vt:lpstr>
      <vt:lpstr>سطح دو و سه ارائه خدمت ....</vt:lpstr>
      <vt:lpstr>سطح دو و سه ارائه خدمت ....</vt:lpstr>
      <vt:lpstr>سطح دو و سه ارائه خدمت ....</vt:lpstr>
      <vt:lpstr>سطح دو و سه ارائه خدمت ....</vt:lpstr>
      <vt:lpstr>سطح دو و سه ارائه خدمت ....</vt:lpstr>
      <vt:lpstr>سطح دو و سه ارائه خدمت ....</vt:lpstr>
      <vt:lpstr>سطح دو و سه ارائه خدمت ....</vt:lpstr>
      <vt:lpstr>سطح دو و سه ارائه خدمت ....</vt:lpstr>
      <vt:lpstr>سطح دو و سه ارائه خدمت ....</vt:lpstr>
      <vt:lpstr>سطح دو و سه ارائه خدمت ....</vt:lpstr>
      <vt:lpstr>سطح دو و سه ارائه خدمت ....</vt:lpstr>
      <vt:lpstr>سطح دو و سه ارائه خدمت ....</vt:lpstr>
      <vt:lpstr>سطح دو و سه ارائه خدمت ....</vt:lpstr>
      <vt:lpstr>PowerPoint Presentation</vt:lpstr>
    </vt:vector>
  </TitlesOfParts>
  <Company>health.gov.ir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بهتاج دکتر فاطمه</dc:creator>
  <cp:lastModifiedBy>farzaneh alivand</cp:lastModifiedBy>
  <cp:revision>153</cp:revision>
  <cp:lastPrinted>2025-10-28T13:11:00Z</cp:lastPrinted>
  <dcterms:created xsi:type="dcterms:W3CDTF">2025-09-09T07:08:03Z</dcterms:created>
  <dcterms:modified xsi:type="dcterms:W3CDTF">2026-05-23T05:16:50Z</dcterms:modified>
</cp:coreProperties>
</file>